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6" r:id="rId6"/>
    <p:sldId id="271" r:id="rId7"/>
    <p:sldId id="261" r:id="rId8"/>
    <p:sldId id="278" r:id="rId9"/>
    <p:sldId id="264" r:id="rId10"/>
    <p:sldId id="279" r:id="rId11"/>
    <p:sldId id="267" r:id="rId12"/>
    <p:sldId id="280" r:id="rId13"/>
    <p:sldId id="270" r:id="rId14"/>
    <p:sldId id="281" r:id="rId15"/>
    <p:sldId id="269" r:id="rId16"/>
    <p:sldId id="273" r:id="rId17"/>
    <p:sldId id="275" r:id="rId18"/>
  </p:sldIdLst>
  <p:sldSz cx="16256000" cy="10160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mazinski" initials="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28" autoAdjust="0"/>
  </p:normalViewPr>
  <p:slideViewPr>
    <p:cSldViewPr>
      <p:cViewPr varScale="1">
        <p:scale>
          <a:sx n="36" d="100"/>
          <a:sy n="36" d="100"/>
        </p:scale>
        <p:origin x="1620" y="60"/>
      </p:cViewPr>
      <p:guideLst>
        <p:guide orient="horz" pos="2880"/>
        <p:guide pos="2160"/>
      </p:guideLst>
    </p:cSldViewPr>
  </p:slideViewPr>
  <p:notesTextViewPr>
    <p:cViewPr>
      <p:scale>
        <a:sx n="100" d="100"/>
        <a:sy n="100" d="100"/>
      </p:scale>
      <p:origin x="0" y="0"/>
    </p:cViewPr>
  </p:notesTextViewPr>
  <p:sorterViewPr>
    <p:cViewPr>
      <p:scale>
        <a:sx n="160" d="100"/>
        <a:sy n="160" d="100"/>
      </p:scale>
      <p:origin x="0" y="-15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fld id="{07C405B9-83D3-4F97-B2C1-4FAAF441855E}" type="datetimeFigureOut">
              <a:rPr lang="de-DE" smtClean="0"/>
              <a:t>01.10.2020</a:t>
            </a:fld>
            <a:endParaRPr lang="de-DE"/>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C8E1BDF6-537A-4F0C-918C-66B47736A1B6}" type="slidenum">
              <a:rPr lang="de-DE" smtClean="0"/>
              <a:t>‹Nr.›</a:t>
            </a:fld>
            <a:endParaRPr lang="de-DE"/>
          </a:p>
        </p:txBody>
      </p:sp>
    </p:spTree>
    <p:extLst>
      <p:ext uri="{BB962C8B-B14F-4D97-AF65-F5344CB8AC3E}">
        <p14:creationId xmlns:p14="http://schemas.microsoft.com/office/powerpoint/2010/main" val="9477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220" cy="339884"/>
          </a:xfrm>
          <a:prstGeom prst="rect">
            <a:avLst/>
          </a:prstGeom>
        </p:spPr>
        <p:txBody>
          <a:bodyPr vert="horz" lIns="57891" tIns="28945" rIns="57891" bIns="28945" rtlCol="0"/>
          <a:lstStyle>
            <a:lvl1pPr algn="l">
              <a:defRPr sz="800"/>
            </a:lvl1pPr>
          </a:lstStyle>
          <a:p>
            <a:endParaRPr lang="de-DE"/>
          </a:p>
        </p:txBody>
      </p:sp>
      <p:sp>
        <p:nvSpPr>
          <p:cNvPr id="3" name="Datumsplatzhalter 2"/>
          <p:cNvSpPr>
            <a:spLocks noGrp="1"/>
          </p:cNvSpPr>
          <p:nvPr>
            <p:ph type="dt" idx="1"/>
          </p:nvPr>
        </p:nvSpPr>
        <p:spPr>
          <a:xfrm>
            <a:off x="5622510" y="0"/>
            <a:ext cx="4302189" cy="339884"/>
          </a:xfrm>
          <a:prstGeom prst="rect">
            <a:avLst/>
          </a:prstGeom>
        </p:spPr>
        <p:txBody>
          <a:bodyPr vert="horz" lIns="57891" tIns="28945" rIns="57891" bIns="28945" rtlCol="0"/>
          <a:lstStyle>
            <a:lvl1pPr algn="r">
              <a:defRPr sz="800"/>
            </a:lvl1pPr>
          </a:lstStyle>
          <a:p>
            <a:fld id="{284E7C68-A4A4-4ABC-8638-F39F5DBDF7ED}" type="datetimeFigureOut">
              <a:rPr lang="de-DE" smtClean="0"/>
              <a:t>01.10.2020</a:t>
            </a:fld>
            <a:endParaRPr lang="de-DE"/>
          </a:p>
        </p:txBody>
      </p:sp>
      <p:sp>
        <p:nvSpPr>
          <p:cNvPr id="4" name="Folienbildplatzhalter 3"/>
          <p:cNvSpPr>
            <a:spLocks noGrp="1" noRot="1" noChangeAspect="1"/>
          </p:cNvSpPr>
          <p:nvPr>
            <p:ph type="sldImg" idx="2"/>
          </p:nvPr>
        </p:nvSpPr>
        <p:spPr>
          <a:xfrm>
            <a:off x="2924175" y="509588"/>
            <a:ext cx="4078288" cy="2549525"/>
          </a:xfrm>
          <a:prstGeom prst="rect">
            <a:avLst/>
          </a:prstGeom>
          <a:noFill/>
          <a:ln w="12700">
            <a:solidFill>
              <a:prstClr val="black"/>
            </a:solidFill>
          </a:ln>
        </p:spPr>
        <p:txBody>
          <a:bodyPr vert="horz" lIns="57891" tIns="28945" rIns="57891" bIns="28945" rtlCol="0" anchor="ctr"/>
          <a:lstStyle/>
          <a:p>
            <a:endParaRPr lang="de-DE"/>
          </a:p>
        </p:txBody>
      </p:sp>
      <p:sp>
        <p:nvSpPr>
          <p:cNvPr id="5" name="Notizenplatzhalter 4"/>
          <p:cNvSpPr>
            <a:spLocks noGrp="1"/>
          </p:cNvSpPr>
          <p:nvPr>
            <p:ph type="body" sz="quarter" idx="3"/>
          </p:nvPr>
        </p:nvSpPr>
        <p:spPr>
          <a:xfrm>
            <a:off x="992664" y="3228896"/>
            <a:ext cx="7941310" cy="3058954"/>
          </a:xfrm>
          <a:prstGeom prst="rect">
            <a:avLst/>
          </a:prstGeom>
        </p:spPr>
        <p:txBody>
          <a:bodyPr vert="horz" lIns="57891" tIns="28945" rIns="57891" bIns="2894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729"/>
            <a:ext cx="4301220" cy="339884"/>
          </a:xfrm>
          <a:prstGeom prst="rect">
            <a:avLst/>
          </a:prstGeom>
        </p:spPr>
        <p:txBody>
          <a:bodyPr vert="horz" lIns="57891" tIns="28945" rIns="57891" bIns="28945" rtlCol="0" anchor="b"/>
          <a:lstStyle>
            <a:lvl1pPr algn="l">
              <a:defRPr sz="800"/>
            </a:lvl1pPr>
          </a:lstStyle>
          <a:p>
            <a:endParaRPr lang="de-DE"/>
          </a:p>
        </p:txBody>
      </p:sp>
      <p:sp>
        <p:nvSpPr>
          <p:cNvPr id="7" name="Foliennummernplatzhalter 6"/>
          <p:cNvSpPr>
            <a:spLocks noGrp="1"/>
          </p:cNvSpPr>
          <p:nvPr>
            <p:ph type="sldNum" sz="quarter" idx="5"/>
          </p:nvPr>
        </p:nvSpPr>
        <p:spPr>
          <a:xfrm>
            <a:off x="5622510" y="6456729"/>
            <a:ext cx="4302189" cy="339884"/>
          </a:xfrm>
          <a:prstGeom prst="rect">
            <a:avLst/>
          </a:prstGeom>
        </p:spPr>
        <p:txBody>
          <a:bodyPr vert="horz" lIns="57891" tIns="28945" rIns="57891" bIns="28945" rtlCol="0" anchor="b"/>
          <a:lstStyle>
            <a:lvl1pPr algn="r">
              <a:defRPr sz="800"/>
            </a:lvl1pPr>
          </a:lstStyle>
          <a:p>
            <a:fld id="{4D316C1E-5EC0-4CDE-9AB9-B866AE7C50E5}" type="slidenum">
              <a:rPr lang="de-DE" smtClean="0"/>
              <a:t>‹Nr.›</a:t>
            </a:fld>
            <a:endParaRPr lang="de-DE"/>
          </a:p>
        </p:txBody>
      </p:sp>
    </p:spTree>
    <p:extLst>
      <p:ext uri="{BB962C8B-B14F-4D97-AF65-F5344CB8AC3E}">
        <p14:creationId xmlns:p14="http://schemas.microsoft.com/office/powerpoint/2010/main" val="132689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 Update aufgrund</a:t>
            </a:r>
            <a:r>
              <a:rPr lang="de-DE" b="1" baseline="0" dirty="0" smtClean="0"/>
              <a:t> von Rückmeldung aus Ref. 33</a:t>
            </a:r>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a:t>
            </a:fld>
            <a:endParaRPr lang="de-DE"/>
          </a:p>
        </p:txBody>
      </p:sp>
    </p:spTree>
    <p:extLst>
      <p:ext uri="{BB962C8B-B14F-4D97-AF65-F5344CB8AC3E}">
        <p14:creationId xmlns:p14="http://schemas.microsoft.com/office/powerpoint/2010/main" val="2911743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10</a:t>
            </a:fld>
            <a:endParaRPr lang="de-DE"/>
          </a:p>
        </p:txBody>
      </p:sp>
    </p:spTree>
    <p:extLst>
      <p:ext uri="{BB962C8B-B14F-4D97-AF65-F5344CB8AC3E}">
        <p14:creationId xmlns:p14="http://schemas.microsoft.com/office/powerpoint/2010/main" val="384890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a:r>
              <a:rPr lang="de-DE" sz="900" b="1" spc="-6" dirty="0">
                <a:solidFill>
                  <a:srgbClr val="B7274C"/>
                </a:solidFill>
                <a:cs typeface="Calibri"/>
              </a:rPr>
              <a:t>Pluspunkt Berufsorientierung:</a:t>
            </a:r>
            <a:endParaRPr lang="de-DE" sz="900" b="1" spc="-3" dirty="0">
              <a:solidFill>
                <a:srgbClr val="C00000"/>
              </a:solidFill>
              <a:cs typeface="Calibri Light"/>
            </a:endParaRPr>
          </a:p>
          <a:p>
            <a:pPr marL="8040"/>
            <a:endParaRPr lang="de-DE" sz="800" spc="-3" dirty="0">
              <a:latin typeface="Calibri Light"/>
              <a:cs typeface="Calibri Light"/>
            </a:endParaRPr>
          </a:p>
          <a:p>
            <a:pPr marL="8040"/>
            <a:r>
              <a:rPr lang="de-DE" sz="800" spc="-3" dirty="0">
                <a:latin typeface="Calibri Light"/>
                <a:cs typeface="Calibri Light"/>
              </a:rPr>
              <a:t>Eine fundierte Entscheidung im Hinblick auf den weiteren beruflichen oder schulischen Bildungsweg braucht neben einem Schulabschluss:</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Erfahrungen und Einblicke in die berufliche Praxis.</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Kenntnis der eigenen Stärken, Begabungen und Neigungen.</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Wissen über die zahlreichen Möglichkeiten, die sich bieten.</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11</a:t>
            </a:fld>
            <a:endParaRPr lang="de-DE"/>
          </a:p>
        </p:txBody>
      </p:sp>
    </p:spTree>
    <p:extLst>
      <p:ext uri="{BB962C8B-B14F-4D97-AF65-F5344CB8AC3E}">
        <p14:creationId xmlns:p14="http://schemas.microsoft.com/office/powerpoint/2010/main" val="108387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12</a:t>
            </a:fld>
            <a:endParaRPr lang="de-DE"/>
          </a:p>
        </p:txBody>
      </p:sp>
    </p:spTree>
    <p:extLst>
      <p:ext uri="{BB962C8B-B14F-4D97-AF65-F5344CB8AC3E}">
        <p14:creationId xmlns:p14="http://schemas.microsoft.com/office/powerpoint/2010/main" val="237518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b="1" dirty="0"/>
              <a:t>Schneller zur Fachhochschulreife</a:t>
            </a:r>
          </a:p>
          <a:p>
            <a:pPr marL="0" marR="0" indent="0" algn="l" defTabSz="914400" rtl="0" eaLnBrk="1" fontAlgn="auto" latinLnBrk="0" hangingPunct="1">
              <a:lnSpc>
                <a:spcPct val="100000"/>
              </a:lnSpc>
              <a:spcBef>
                <a:spcPts val="0"/>
              </a:spcBef>
              <a:spcAft>
                <a:spcPts val="0"/>
              </a:spcAft>
              <a:buClrTx/>
              <a:buSzTx/>
              <a:buFontTx/>
              <a:buNone/>
              <a:tabLst/>
              <a:defRPr/>
            </a:pPr>
            <a:r>
              <a:rPr lang="de-DE" sz="800" dirty="0"/>
              <a:t>Der Vorteil der FOS liegt auf der Hand: An der FOS erwirbt man in zwei Jahren die volle Fachhochschulreife (sowohl den schulischen als auch den fachpraktischen Teil) </a:t>
            </a:r>
            <a:r>
              <a:rPr lang="de-DE" sz="800" dirty="0" smtClean="0"/>
              <a:t>genauso schnell wie an der Höheren Berufsfachschule der Berufsbildenden Schule. So kann man schneller als bei anderen Schularten ein Studium an einer Fachhochschule aufnehmen.</a:t>
            </a:r>
          </a:p>
          <a:p>
            <a:r>
              <a:rPr lang="de-DE" sz="800" dirty="0" smtClean="0"/>
              <a:t>Am Gymnasium und an einer Integrierten Gesamtschule dauert es länger,</a:t>
            </a:r>
            <a:r>
              <a:rPr lang="de-DE" sz="800" baseline="0" dirty="0" smtClean="0"/>
              <a:t> bis man mit einem Studium an einer Fachhochschule beginnen kann. Grund: An diesen beiden Schularten erwirbt man lediglich den schulischen Teil der Fachhochschulreife. </a:t>
            </a:r>
            <a:endParaRPr lang="de-DE" sz="800" dirty="0" smtClean="0"/>
          </a:p>
          <a:p>
            <a:endParaRPr lang="de-DE" sz="800" dirty="0" smtClean="0"/>
          </a:p>
          <a:p>
            <a:endParaRPr lang="de-DE" sz="800" dirty="0"/>
          </a:p>
          <a:p>
            <a:r>
              <a:rPr lang="de-DE" sz="800" dirty="0"/>
              <a:t>Die Fachoberschule ist ein mit der Realschule plus organisatorisch verbundener zweijähriger Bildungsgang. Sie wird an über dreißig Standorten in Rheinland-Pfalz angeboten. Je nach Standort werden z. B. die Fachrichtungen Wirtschaft und Verwaltung, Gesundheit oder Technik angeboten. An der FOS werden Unterricht und berufliche Praxis miteinander verknüpft: In der 11. Klasse wird an jeweils drei Tagen der Woche ein Betriebspraktikum in der gewählten Fachrichtung absolviert. An den anderen beiden Tagen und im gesamten 12. Schuljahr besuchen die Jugendlichen den Unterricht in der Schule. Voraussetzung für den Besuch einer FOS ist u. a. ein qualifizierter Sekundarabschluss I („Mittlere Reife“) mit einem Notendurchschnitt von mindestens 3,0</a:t>
            </a:r>
            <a:r>
              <a:rPr lang="de-DE" sz="800" dirty="0" smtClean="0"/>
              <a:t>.</a:t>
            </a:r>
          </a:p>
          <a:p>
            <a:endParaRPr lang="de-DE" sz="800" dirty="0" smtClean="0"/>
          </a:p>
          <a:p>
            <a:r>
              <a:rPr lang="de-DE" sz="800" dirty="0" smtClean="0">
                <a:solidFill>
                  <a:srgbClr val="FF0000"/>
                </a:solidFill>
              </a:rPr>
              <a:t> </a:t>
            </a:r>
            <a:endParaRPr lang="de-DE" sz="800" dirty="0">
              <a:solidFill>
                <a:srgbClr val="FF0000"/>
              </a:solidFill>
            </a:endParaRPr>
          </a:p>
        </p:txBody>
      </p:sp>
      <p:sp>
        <p:nvSpPr>
          <p:cNvPr id="4" name="Foliennummernplatzhalter 3"/>
          <p:cNvSpPr>
            <a:spLocks noGrp="1"/>
          </p:cNvSpPr>
          <p:nvPr>
            <p:ph type="sldNum" sz="quarter" idx="10"/>
          </p:nvPr>
        </p:nvSpPr>
        <p:spPr/>
        <p:txBody>
          <a:bodyPr/>
          <a:lstStyle/>
          <a:p>
            <a:fld id="{4D316C1E-5EC0-4CDE-9AB9-B866AE7C50E5}" type="slidenum">
              <a:rPr lang="de-DE" smtClean="0"/>
              <a:t>13</a:t>
            </a:fld>
            <a:endParaRPr lang="de-DE"/>
          </a:p>
        </p:txBody>
      </p:sp>
    </p:spTree>
    <p:extLst>
      <p:ext uri="{BB962C8B-B14F-4D97-AF65-F5344CB8AC3E}">
        <p14:creationId xmlns:p14="http://schemas.microsoft.com/office/powerpoint/2010/main" val="146756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14</a:t>
            </a:fld>
            <a:endParaRPr lang="de-DE"/>
          </a:p>
        </p:txBody>
      </p:sp>
    </p:spTree>
    <p:extLst>
      <p:ext uri="{BB962C8B-B14F-4D97-AF65-F5344CB8AC3E}">
        <p14:creationId xmlns:p14="http://schemas.microsoft.com/office/powerpoint/2010/main" val="25447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15</a:t>
            </a:fld>
            <a:endParaRPr lang="de-DE"/>
          </a:p>
        </p:txBody>
      </p:sp>
    </p:spTree>
    <p:extLst>
      <p:ext uri="{BB962C8B-B14F-4D97-AF65-F5344CB8AC3E}">
        <p14:creationId xmlns:p14="http://schemas.microsoft.com/office/powerpoint/2010/main" val="2954853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a:r>
              <a:rPr lang="de-DE" sz="900" b="1" spc="-6" dirty="0">
                <a:solidFill>
                  <a:srgbClr val="B7274C"/>
                </a:solidFill>
                <a:cs typeface="Calibri"/>
              </a:rPr>
              <a:t>Neigungs- und Begabungsorientierung</a:t>
            </a:r>
            <a:endParaRPr lang="de-DE" sz="900" dirty="0">
              <a:cs typeface="Calibri"/>
            </a:endParaRPr>
          </a:p>
          <a:p>
            <a:pPr marL="8040"/>
            <a:r>
              <a:rPr lang="de-DE" sz="800" spc="-3" dirty="0">
                <a:solidFill>
                  <a:prstClr val="black"/>
                </a:solidFill>
                <a:latin typeface="Calibri Light"/>
                <a:cs typeface="Calibri Light"/>
              </a:rPr>
              <a:t>Durch individuelle Förderung und ein breites Wahlpflichtfachangebot wird auf die individuellen Voraussetzung der Schülerinnen und Schüler bestmöglich eingegangen.  </a:t>
            </a:r>
          </a:p>
          <a:p>
            <a:pPr marL="8040"/>
            <a:r>
              <a:rPr lang="de-DE" sz="900" b="1" spc="-6" dirty="0">
                <a:solidFill>
                  <a:srgbClr val="B7274C"/>
                </a:solidFill>
                <a:cs typeface="Calibri"/>
              </a:rPr>
              <a:t>Berufsorientierung</a:t>
            </a:r>
            <a:endParaRPr lang="de-DE" sz="900" dirty="0">
              <a:cs typeface="Calibri"/>
            </a:endParaRPr>
          </a:p>
          <a:p>
            <a:pPr marL="8040"/>
            <a:r>
              <a:rPr lang="de-DE" sz="800" spc="-3" dirty="0">
                <a:solidFill>
                  <a:prstClr val="black"/>
                </a:solidFill>
                <a:latin typeface="Calibri Light"/>
                <a:cs typeface="Calibri Light"/>
              </a:rPr>
              <a:t>Eine passgenaue und fundierte Entscheidung für den weiteren schulischen oder beruflichen Bildungsweg basiert auf einer Vielzahl an Kenntnissen, Kompetenzen und Erfahrungen. </a:t>
            </a:r>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*HBF (Höhere Berufsfachschule an Berufsbildenden Schulen): Die HBF führt zu einer vollschulischen Berufsqualifikation und bietet die Möglichkeit, den schulischen Teil der Fachhochschulreife zu erwerben. Die HBF wird im Vollzeitunterricht geführt und dauert 2 Jahre. Sie gliedert sich in folgende Fachrichtungen, z. B.: </a:t>
            </a: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Automatisierungstechnik und Mechatronik</a:t>
            </a:r>
          </a:p>
          <a:p>
            <a:pPr marL="8040"/>
            <a:r>
              <a:rPr lang="de-DE" sz="800" spc="-3" dirty="0" smtClean="0">
                <a:solidFill>
                  <a:prstClr val="black"/>
                </a:solidFill>
                <a:latin typeface="Calibri Light"/>
                <a:cs typeface="Calibri Light"/>
              </a:rPr>
              <a:t>Design und visuelle Kommunikation</a:t>
            </a:r>
          </a:p>
          <a:p>
            <a:pPr marL="8040"/>
            <a:r>
              <a:rPr lang="de-DE" sz="800" spc="-3" dirty="0" smtClean="0">
                <a:solidFill>
                  <a:prstClr val="black"/>
                </a:solidFill>
                <a:latin typeface="Calibri Light"/>
                <a:cs typeface="Calibri Light"/>
              </a:rPr>
              <a:t>Energiesystemtechnik und Energiesystemmarketing</a:t>
            </a:r>
          </a:p>
          <a:p>
            <a:pPr marL="8040"/>
            <a:r>
              <a:rPr lang="de-DE" sz="800" spc="-3" dirty="0" smtClean="0">
                <a:solidFill>
                  <a:prstClr val="black"/>
                </a:solidFill>
                <a:latin typeface="Calibri Light"/>
                <a:cs typeface="Calibri Light"/>
              </a:rPr>
              <a:t>Solartechnik</a:t>
            </a:r>
          </a:p>
          <a:p>
            <a:pPr marL="8040"/>
            <a:r>
              <a:rPr lang="de-DE" sz="800" spc="-3" dirty="0" err="1" smtClean="0">
                <a:solidFill>
                  <a:prstClr val="black"/>
                </a:solidFill>
                <a:latin typeface="Calibri Light"/>
                <a:cs typeface="Calibri Light"/>
              </a:rPr>
              <a:t>Facilitymanagement</a:t>
            </a:r>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Fremdsprachen und Bürokommunikation</a:t>
            </a:r>
          </a:p>
          <a:p>
            <a:pPr marL="8040"/>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 </a:t>
            </a:r>
            <a:endParaRPr lang="de-DE" sz="800" spc="-3" dirty="0">
              <a:latin typeface="Calibri Light"/>
              <a:cs typeface="Calibri Light"/>
            </a:endParaRPr>
          </a:p>
          <a:p>
            <a:pPr marL="8040"/>
            <a:endParaRPr lang="de-DE" sz="800" spc="-3" dirty="0">
              <a:latin typeface="Calibri Light"/>
              <a:cs typeface="Calibri Light"/>
            </a:endParaRP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16</a:t>
            </a:fld>
            <a:endParaRPr lang="de-DE"/>
          </a:p>
        </p:txBody>
      </p:sp>
    </p:spTree>
    <p:extLst>
      <p:ext uri="{BB962C8B-B14F-4D97-AF65-F5344CB8AC3E}">
        <p14:creationId xmlns:p14="http://schemas.microsoft.com/office/powerpoint/2010/main" val="160838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17</a:t>
            </a:fld>
            <a:endParaRPr lang="de-DE"/>
          </a:p>
        </p:txBody>
      </p:sp>
    </p:spTree>
    <p:extLst>
      <p:ext uri="{BB962C8B-B14F-4D97-AF65-F5344CB8AC3E}">
        <p14:creationId xmlns:p14="http://schemas.microsoft.com/office/powerpoint/2010/main" val="326923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2</a:t>
            </a:fld>
            <a:endParaRPr lang="de-DE"/>
          </a:p>
        </p:txBody>
      </p:sp>
    </p:spTree>
    <p:extLst>
      <p:ext uri="{BB962C8B-B14F-4D97-AF65-F5344CB8AC3E}">
        <p14:creationId xmlns:p14="http://schemas.microsoft.com/office/powerpoint/2010/main" val="279413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578907">
              <a:defRPr/>
            </a:pPr>
            <a:r>
              <a:rPr lang="de-DE" b="1" i="1" dirty="0" smtClean="0"/>
              <a:t>Bildungsministerin Dr. Stefanie </a:t>
            </a:r>
            <a:r>
              <a:rPr lang="de-DE" b="1" i="1" dirty="0" err="1" smtClean="0"/>
              <a:t>Hubig</a:t>
            </a:r>
            <a:r>
              <a:rPr lang="de-DE" b="1" i="1" dirty="0" smtClean="0"/>
              <a:t> anlässlich des Besuchs der RS+ Adolf-Diesterweg in</a:t>
            </a:r>
          </a:p>
          <a:p>
            <a:pPr defTabSz="578907">
              <a:defRPr/>
            </a:pPr>
            <a:r>
              <a:rPr lang="de-DE" b="1" i="1" dirty="0" smtClean="0"/>
              <a:t>Ludwigshafen im Rahmen der Wochen der Realschulen plus (22.10.2018)</a:t>
            </a:r>
            <a:endParaRPr lang="de-DE" b="1" dirty="0" smtClean="0"/>
          </a:p>
          <a:p>
            <a:pPr defTabSz="578907">
              <a:defRPr/>
            </a:pPr>
            <a:endParaRPr lang="de-DE" i="1" dirty="0" smtClean="0"/>
          </a:p>
          <a:p>
            <a:pPr defTabSz="578907">
              <a:defRPr/>
            </a:pPr>
            <a:endParaRPr lang="de-DE" i="1" dirty="0" smtClean="0"/>
          </a:p>
          <a:p>
            <a:pPr defTabSz="578907">
              <a:defRPr/>
            </a:pPr>
            <a:r>
              <a:rPr lang="de-DE" i="0" dirty="0" smtClean="0"/>
              <a:t>„Die Realschulen plus, die seit fast zehn Jahren zu den tragenden Säulen des rheinlandpfälzischen Bildungssystems gehören, sind bundesweit einzigartig. Mit ihren</a:t>
            </a:r>
          </a:p>
          <a:p>
            <a:pPr defTabSz="578907">
              <a:defRPr/>
            </a:pPr>
            <a:r>
              <a:rPr lang="de-DE" i="0" dirty="0" smtClean="0"/>
              <a:t>umfangreichen Bildungsangeboten, die theoretische und praxisbezogene</a:t>
            </a:r>
          </a:p>
          <a:p>
            <a:pPr defTabSz="578907">
              <a:defRPr/>
            </a:pPr>
            <a:r>
              <a:rPr lang="de-DE" i="0" dirty="0" smtClean="0"/>
              <a:t>Unterrichtsinhalte verbinden, stehen unsere Realschulen plus für Durchlässigkeit und</a:t>
            </a:r>
          </a:p>
          <a:p>
            <a:pPr defTabSz="578907">
              <a:defRPr/>
            </a:pPr>
            <a:r>
              <a:rPr lang="de-DE" i="0" dirty="0" smtClean="0"/>
              <a:t>Aufstiegschancen. Die Schülerinnen und Schüler können nach der 9. Klasse die</a:t>
            </a:r>
          </a:p>
          <a:p>
            <a:pPr defTabSz="578907">
              <a:defRPr/>
            </a:pPr>
            <a:r>
              <a:rPr lang="de-DE" i="0" dirty="0" smtClean="0"/>
              <a:t>Berufsreife erwerben oder nach der 10. Klasse mit dem Sekundarabschluss I</a:t>
            </a:r>
          </a:p>
          <a:p>
            <a:pPr defTabSz="578907">
              <a:defRPr/>
            </a:pPr>
            <a:r>
              <a:rPr lang="de-DE" i="0" dirty="0" smtClean="0"/>
              <a:t>abschließen. Einige Realschulen plus sind organisatorisch außerdem mit einer</a:t>
            </a:r>
          </a:p>
          <a:p>
            <a:pPr defTabSz="578907">
              <a:defRPr/>
            </a:pPr>
            <a:r>
              <a:rPr lang="de-DE" i="0" dirty="0" smtClean="0"/>
              <a:t>Fachoberschule verbunden. Hier können Schülerinnen und Schüler auch die</a:t>
            </a:r>
          </a:p>
          <a:p>
            <a:pPr defTabSz="578907">
              <a:defRPr/>
            </a:pPr>
            <a:r>
              <a:rPr lang="de-DE" i="0" dirty="0" smtClean="0"/>
              <a:t>Fachhochschulreife erreichen.“</a:t>
            </a:r>
          </a:p>
          <a:p>
            <a:pPr defTabSz="578907">
              <a:defRPr/>
            </a:pPr>
            <a:endParaRPr lang="de-DE" i="1" dirty="0" smtClean="0"/>
          </a:p>
        </p:txBody>
      </p:sp>
      <p:sp>
        <p:nvSpPr>
          <p:cNvPr id="4" name="Foliennummernplatzhalter 3"/>
          <p:cNvSpPr>
            <a:spLocks noGrp="1"/>
          </p:cNvSpPr>
          <p:nvPr>
            <p:ph type="sldNum" sz="quarter" idx="10"/>
          </p:nvPr>
        </p:nvSpPr>
        <p:spPr/>
        <p:txBody>
          <a:bodyPr/>
          <a:lstStyle/>
          <a:p>
            <a:fld id="{4D316C1E-5EC0-4CDE-9AB9-B866AE7C50E5}" type="slidenum">
              <a:rPr lang="de-DE" smtClean="0"/>
              <a:t>3</a:t>
            </a:fld>
            <a:endParaRPr lang="de-DE"/>
          </a:p>
        </p:txBody>
      </p:sp>
    </p:spTree>
    <p:extLst>
      <p:ext uri="{BB962C8B-B14F-4D97-AF65-F5344CB8AC3E}">
        <p14:creationId xmlns:p14="http://schemas.microsoft.com/office/powerpoint/2010/main" val="312110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4</a:t>
            </a:fld>
            <a:endParaRPr lang="de-DE"/>
          </a:p>
        </p:txBody>
      </p:sp>
    </p:spTree>
    <p:extLst>
      <p:ext uri="{BB962C8B-B14F-4D97-AF65-F5344CB8AC3E}">
        <p14:creationId xmlns:p14="http://schemas.microsoft.com/office/powerpoint/2010/main" val="205358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An den Realschulen plus können die Schülerinnen und Schüler nach der 9. Klasse die Berufsreife (früher „Hauptschulabschluss“) erwerben </a:t>
            </a:r>
            <a:r>
              <a:rPr lang="de-DE" sz="800" dirty="0" smtClean="0"/>
              <a:t>oder nach der 10. Klasse </a:t>
            </a:r>
            <a:r>
              <a:rPr lang="de-DE" sz="800" dirty="0"/>
              <a:t>mit dem qualifizierten Sekundarabschluss I (früher „Mittlere Reife“) abschließen. </a:t>
            </a:r>
            <a:endParaRPr lang="de-DE" sz="800" dirty="0" smtClean="0"/>
          </a:p>
          <a:p>
            <a:endParaRPr lang="de-DE" sz="800" dirty="0" smtClean="0"/>
          </a:p>
          <a:p>
            <a:r>
              <a:rPr lang="de-DE" sz="800" dirty="0" smtClean="0"/>
              <a:t>Die </a:t>
            </a:r>
            <a:r>
              <a:rPr lang="de-DE" sz="800" dirty="0"/>
              <a:t>Schullaufbahn und der erreichbare Schulabschluss werden mit der Realschule plus möglichst lange offengehalten. Einige Realschulen plus sind organisatorisch mit einer Fachoberschule (FOS) verbunden. Hier können Schülerinnen und Schüler die Fachhochschulreife erreichen</a:t>
            </a:r>
            <a:r>
              <a:rPr lang="de-DE" sz="800" dirty="0" smtClean="0"/>
              <a:t>.</a:t>
            </a:r>
          </a:p>
          <a:p>
            <a:endParaRPr lang="de-DE" sz="800" dirty="0" smtClean="0"/>
          </a:p>
          <a:p>
            <a:endParaRPr lang="de-DE" sz="800" dirty="0"/>
          </a:p>
          <a:p>
            <a:endParaRPr lang="de-DE" sz="800" dirty="0"/>
          </a:p>
          <a:p>
            <a:endParaRPr lang="de-DE" sz="800" dirty="0"/>
          </a:p>
        </p:txBody>
      </p:sp>
      <p:sp>
        <p:nvSpPr>
          <p:cNvPr id="4" name="Foliennummernplatzhalter 3"/>
          <p:cNvSpPr>
            <a:spLocks noGrp="1"/>
          </p:cNvSpPr>
          <p:nvPr>
            <p:ph type="sldNum" sz="quarter" idx="10"/>
          </p:nvPr>
        </p:nvSpPr>
        <p:spPr/>
        <p:txBody>
          <a:bodyPr/>
          <a:lstStyle/>
          <a:p>
            <a:fld id="{4D316C1E-5EC0-4CDE-9AB9-B866AE7C50E5}" type="slidenum">
              <a:rPr lang="de-DE" smtClean="0"/>
              <a:t>5</a:t>
            </a:fld>
            <a:endParaRPr lang="de-DE"/>
          </a:p>
        </p:txBody>
      </p:sp>
    </p:spTree>
    <p:extLst>
      <p:ext uri="{BB962C8B-B14F-4D97-AF65-F5344CB8AC3E}">
        <p14:creationId xmlns:p14="http://schemas.microsoft.com/office/powerpoint/2010/main" val="411948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defTabSz="578907">
              <a:defRPr/>
            </a:pPr>
            <a:r>
              <a:rPr lang="de-DE" sz="800" dirty="0"/>
              <a:t>An den rheinland-pfälzischen Schulen findet in der Orientierungsstufe zwischen den Klassenstufen 5 und 6 keine Versetzung statt. Es gibt also auch kein Sitzenbleiben. Gleichzeitig wird in dieser Stufe in allen Schularten nach dem gleichen Lehrplan unterrichtet. Jede weiterführende Schule in Rheinland-Pfalz ermöglicht </a:t>
            </a:r>
            <a:r>
              <a:rPr lang="de-DE" sz="800" dirty="0" smtClean="0"/>
              <a:t>mindestens </a:t>
            </a:r>
            <a:r>
              <a:rPr lang="de-DE" sz="800" dirty="0"/>
              <a:t>den Sekundarabschluss I. </a:t>
            </a:r>
            <a:r>
              <a:rPr lang="de-DE" sz="800" dirty="0" smtClean="0"/>
              <a:t>Für </a:t>
            </a:r>
            <a:r>
              <a:rPr lang="de-DE" sz="800" dirty="0"/>
              <a:t>Absolventinnen und Absolventen der Realschule plus gibt es nach der 10. Klasse viele Möglichkeiten. Es stehen verschiedene schulische und berufliche Wege offen, die zu weiteren Schulabschlüssen, zur Hochschulreife und zum Studium führen können.</a:t>
            </a:r>
            <a:endParaRPr lang="de-DE" dirty="0" smtClean="0"/>
          </a:p>
          <a:p>
            <a:pPr marL="8040"/>
            <a:endParaRPr lang="de-DE" sz="800" spc="-3" dirty="0">
              <a:latin typeface="Calibri Light"/>
              <a:cs typeface="Calibri Light"/>
            </a:endParaRPr>
          </a:p>
          <a:p>
            <a:pPr marL="8040"/>
            <a:endParaRPr lang="de-DE" sz="800" spc="-3" dirty="0">
              <a:latin typeface="Calibri Light"/>
              <a:cs typeface="Calibri Light"/>
            </a:endParaRPr>
          </a:p>
          <a:p>
            <a:pPr marL="8040"/>
            <a:r>
              <a:rPr lang="de-DE" sz="800" spc="-3" dirty="0">
                <a:latin typeface="Calibri Light"/>
                <a:cs typeface="Calibri Light"/>
              </a:rPr>
              <a:t>Nach Besuch der RS+ stehen neben der beruflichen Qualifizierung </a:t>
            </a:r>
            <a:r>
              <a:rPr lang="de-DE" sz="800" u="sng" spc="-3" dirty="0">
                <a:latin typeface="Calibri Light"/>
                <a:cs typeface="Calibri Light"/>
              </a:rPr>
              <a:t>viele weitere schulische Bildungswege</a:t>
            </a:r>
            <a:r>
              <a:rPr lang="de-DE" sz="800" spc="-3" dirty="0">
                <a:latin typeface="Calibri Light"/>
                <a:cs typeface="Calibri Light"/>
              </a:rPr>
              <a:t> offen, die zu allen Abschlüssen führen wie z. B.:</a:t>
            </a:r>
          </a:p>
          <a:p>
            <a:pPr marL="8040"/>
            <a:endParaRPr lang="de-DE" sz="800" spc="-3" dirty="0">
              <a:latin typeface="Calibri Light"/>
              <a:cs typeface="Calibri Light"/>
            </a:endParaRPr>
          </a:p>
          <a:p>
            <a:pPr marL="8040"/>
            <a:r>
              <a:rPr lang="de-DE" sz="800" b="1" spc="-3" dirty="0">
                <a:latin typeface="Calibri Light"/>
                <a:cs typeface="Calibri Light"/>
              </a:rPr>
              <a:t>Mit Abschluss </a:t>
            </a:r>
            <a:r>
              <a:rPr lang="de-DE" sz="800" b="1" u="sng" spc="-3" dirty="0">
                <a:latin typeface="Calibri Light"/>
                <a:cs typeface="Calibri Light"/>
              </a:rPr>
              <a:t>Berufsreife</a:t>
            </a:r>
          </a:p>
          <a:p>
            <a:pPr marL="225130" indent="-217090">
              <a:buFont typeface="Arial" panose="020B0604020202020204" pitchFamily="34" charset="0"/>
              <a:buChar char="•"/>
            </a:pPr>
            <a:r>
              <a:rPr lang="de-DE" sz="800" spc="-3" dirty="0">
                <a:latin typeface="Calibri Light"/>
                <a:cs typeface="Calibri Light"/>
              </a:rPr>
              <a:t>Berufsfachschule I und II	</a:t>
            </a:r>
            <a:r>
              <a:rPr lang="de-DE" sz="800" spc="-3" dirty="0">
                <a:latin typeface="Calibri Light"/>
                <a:cs typeface="Calibri Light"/>
                <a:sym typeface="Wingdings" panose="05000000000000000000" pitchFamily="2" charset="2"/>
              </a:rPr>
              <a:t> in 2 Jahren zum qualifizierten Sekundarabschluss I</a:t>
            </a:r>
          </a:p>
          <a:p>
            <a:pPr marL="8040"/>
            <a:endParaRPr lang="de-DE" sz="800" spc="-3" dirty="0">
              <a:latin typeface="Calibri Light"/>
              <a:cs typeface="Calibri Light"/>
              <a:sym typeface="Wingdings" panose="05000000000000000000" pitchFamily="2" charset="2"/>
            </a:endParaRPr>
          </a:p>
          <a:p>
            <a:pPr marL="8040"/>
            <a:r>
              <a:rPr lang="de-DE" sz="800" b="1" spc="-3" dirty="0">
                <a:latin typeface="Calibri Light"/>
                <a:cs typeface="Calibri Light"/>
              </a:rPr>
              <a:t>Mit </a:t>
            </a:r>
            <a:r>
              <a:rPr lang="de-DE" sz="800" b="1" u="sng" spc="-3" dirty="0">
                <a:latin typeface="Calibri Light"/>
                <a:cs typeface="Calibri Light"/>
              </a:rPr>
              <a:t>qualifiziertem Sekundarabschluss I</a:t>
            </a:r>
          </a:p>
          <a:p>
            <a:pPr marL="225130" indent="-217090">
              <a:buFont typeface="Arial" panose="020B0604020202020204" pitchFamily="34" charset="0"/>
              <a:buChar char="•"/>
            </a:pPr>
            <a:r>
              <a:rPr lang="de-DE" sz="800" spc="-3" dirty="0">
                <a:latin typeface="Calibri Light"/>
                <a:cs typeface="Calibri Light"/>
              </a:rPr>
              <a:t>Fachoberschule 	</a:t>
            </a:r>
            <a:r>
              <a:rPr lang="de-DE" sz="800" spc="-3" dirty="0" smtClean="0">
                <a:latin typeface="Calibri Light"/>
                <a:cs typeface="Calibri Light"/>
                <a:sym typeface="Wingdings" panose="05000000000000000000" pitchFamily="2" charset="2"/>
              </a:rPr>
              <a:t> </a:t>
            </a:r>
            <a:r>
              <a:rPr lang="de-DE" sz="800" spc="-3" dirty="0">
                <a:latin typeface="Calibri Light"/>
                <a:cs typeface="Calibri Light"/>
                <a:sym typeface="Wingdings" panose="05000000000000000000" pitchFamily="2" charset="2"/>
              </a:rPr>
              <a:t>in 2 Jahren zu vollen Fachhochschulreife (theoretischer + fachpraktischer Teil)</a:t>
            </a:r>
          </a:p>
          <a:p>
            <a:pPr marL="8040"/>
            <a:r>
              <a:rPr lang="de-DE" sz="800" spc="-3" dirty="0">
                <a:latin typeface="Calibri Light"/>
                <a:cs typeface="Calibri Light"/>
                <a:sym typeface="Wingdings" panose="05000000000000000000" pitchFamily="2" charset="2"/>
              </a:rPr>
              <a:t>oder</a:t>
            </a:r>
          </a:p>
          <a:p>
            <a:pPr marL="225130" indent="-217090">
              <a:buFont typeface="Arial" panose="020B0604020202020204" pitchFamily="34" charset="0"/>
              <a:buChar char="•"/>
            </a:pPr>
            <a:r>
              <a:rPr lang="de-DE" sz="800" spc="-3" dirty="0">
                <a:latin typeface="Calibri Light"/>
                <a:cs typeface="Calibri Light"/>
              </a:rPr>
              <a:t>Höhere Berufsfachschule	</a:t>
            </a:r>
            <a:r>
              <a:rPr lang="de-DE" sz="800" spc="-3" dirty="0">
                <a:latin typeface="Calibri Light"/>
                <a:cs typeface="Calibri Light"/>
                <a:sym typeface="Wingdings" panose="05000000000000000000" pitchFamily="2" charset="2"/>
              </a:rPr>
              <a:t> in 2 Jahren zu einer beruflichen Vollqualifikation mit der Option zum Erwerb der Fachhochschulreife </a:t>
            </a:r>
          </a:p>
          <a:p>
            <a:pPr marL="8040"/>
            <a:r>
              <a:rPr lang="de-DE" sz="800" spc="-3" dirty="0">
                <a:latin typeface="Calibri Light"/>
                <a:cs typeface="Calibri Light"/>
                <a:sym typeface="Wingdings" panose="05000000000000000000" pitchFamily="2" charset="2"/>
              </a:rPr>
              <a:t>oder</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Berufliches Gymnasium		</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Integrierte Gesamtschule	 in 3 Jahren zur Allgemeinen Hochschulreife</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Gymnasium</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6</a:t>
            </a:fld>
            <a:endParaRPr lang="de-DE"/>
          </a:p>
        </p:txBody>
      </p:sp>
    </p:spTree>
    <p:extLst>
      <p:ext uri="{BB962C8B-B14F-4D97-AF65-F5344CB8AC3E}">
        <p14:creationId xmlns:p14="http://schemas.microsoft.com/office/powerpoint/2010/main" val="224554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b="1" dirty="0"/>
              <a:t>Stärkenorientierte individuelle Förderung</a:t>
            </a:r>
          </a:p>
          <a:p>
            <a:r>
              <a:rPr lang="de-DE" sz="800" dirty="0"/>
              <a:t>Wo sind meine eigenen Fähigkeiten, Neigungen und Interessen? Was sind meine Stärken? Seit einiger Zeit wird an den Realschulen plus die sogenannte „Potenzialanalyse“ durchgeführt. Die Kinder erfahren, wo ihre Begabungen liegen. Durch Gruppen- und Einzelaufgaben sowie durch computergestützte Aufgaben testen die Schülerinnen und Schüler ihre Fertigkeiten. Die Potenzialanalyse Profil AC unterstützt die Entwicklung von Kompetenzen und hilft, das eigene Lernen und die eigene Zukunft zu gestalten. Bei den Übungen werden die Jugendlichen durch speziell geschulte Lehrkräfte beobachtet. Anschließend erhalten sie in Einzelgesprächen eine </a:t>
            </a:r>
            <a:r>
              <a:rPr lang="de-DE" sz="800" dirty="0" smtClean="0"/>
              <a:t>persönliche,</a:t>
            </a:r>
            <a:r>
              <a:rPr lang="de-DE" sz="800" baseline="0" dirty="0" smtClean="0"/>
              <a:t> stärkenorientierte </a:t>
            </a:r>
            <a:r>
              <a:rPr lang="de-DE" sz="800" dirty="0" smtClean="0"/>
              <a:t>Rückmeldung</a:t>
            </a:r>
            <a:r>
              <a:rPr lang="de-DE" sz="800" dirty="0"/>
              <a:t>. Gemeinsam – auch mit den Eltern – wird überlegt, wie einzelne Kompetenzen ausgebaut, für die individuelle Förderung und für die Berufsorientierung genutzt werden können. Das Ergebnis wird schriftlich dokumentiert, und Fortschritte werden</a:t>
            </a:r>
          </a:p>
          <a:p>
            <a:r>
              <a:rPr lang="de-DE" sz="800" dirty="0"/>
              <a:t>überprüft.</a:t>
            </a:r>
          </a:p>
          <a:p>
            <a:endParaRPr lang="de-DE" sz="800" dirty="0"/>
          </a:p>
          <a:p>
            <a:pPr marL="8040"/>
            <a:r>
              <a:rPr lang="de-DE" sz="900" b="1" spc="-6" dirty="0">
                <a:solidFill>
                  <a:srgbClr val="B7274C"/>
                </a:solidFill>
                <a:cs typeface="Calibri"/>
              </a:rPr>
              <a:t>Pluspunkt „individuell </a:t>
            </a:r>
            <a:r>
              <a:rPr lang="de-DE" sz="900" b="1" spc="-6" dirty="0" smtClean="0">
                <a:solidFill>
                  <a:srgbClr val="B7274C"/>
                </a:solidFill>
                <a:cs typeface="Calibri"/>
              </a:rPr>
              <a:t>fordern </a:t>
            </a:r>
            <a:r>
              <a:rPr lang="de-DE" sz="900" b="1" spc="-6" dirty="0">
                <a:solidFill>
                  <a:srgbClr val="B7274C"/>
                </a:solidFill>
                <a:cs typeface="Calibri"/>
              </a:rPr>
              <a:t>und </a:t>
            </a:r>
            <a:r>
              <a:rPr lang="de-DE" sz="900" b="1" spc="-6" dirty="0" smtClean="0">
                <a:solidFill>
                  <a:srgbClr val="B7274C"/>
                </a:solidFill>
                <a:cs typeface="Calibri"/>
              </a:rPr>
              <a:t>fördern</a:t>
            </a:r>
            <a:r>
              <a:rPr lang="de-DE" sz="900" b="1" spc="-6" dirty="0">
                <a:solidFill>
                  <a:srgbClr val="B7274C"/>
                </a:solidFill>
                <a:cs typeface="Calibri"/>
              </a:rPr>
              <a:t>“:</a:t>
            </a:r>
            <a:endParaRPr lang="de-DE" sz="900" b="1" spc="-3" dirty="0">
              <a:solidFill>
                <a:srgbClr val="C00000"/>
              </a:solidFill>
              <a:cs typeface="Calibri Light"/>
            </a:endParaRP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rPr>
              <a:t>Jede Realschule plus hat ein Förderkonzept.</a:t>
            </a: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sym typeface="Wingdings" panose="05000000000000000000" pitchFamily="2" charset="2"/>
              </a:rPr>
              <a:t>Viele Realschulen plus sind </a:t>
            </a:r>
            <a:r>
              <a:rPr lang="de-DE" sz="800" spc="-3" dirty="0">
                <a:latin typeface="Calibri Light"/>
                <a:cs typeface="Calibri Light"/>
              </a:rPr>
              <a:t>Schwerpunktschule. Die zusätzlichen Personalressourcen kommen der Förderung aller Schülerinnen und Schüler zu Gute.</a:t>
            </a: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rPr>
              <a:t>Die meisten Realschulen plus sind Ganztagsschulen und haben auch am Nachmittag viele </a:t>
            </a:r>
            <a:r>
              <a:rPr lang="de-DE" sz="800" spc="-3" dirty="0" err="1">
                <a:latin typeface="Calibri Light"/>
                <a:cs typeface="Calibri Light"/>
              </a:rPr>
              <a:t>Forder</a:t>
            </a:r>
            <a:r>
              <a:rPr lang="de-DE" sz="800" spc="-3" dirty="0">
                <a:latin typeface="Calibri Light"/>
                <a:cs typeface="Calibri Light"/>
              </a:rPr>
              <a:t>- und Förderangebote.</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7</a:t>
            </a:fld>
            <a:endParaRPr lang="de-DE"/>
          </a:p>
        </p:txBody>
      </p:sp>
    </p:spTree>
    <p:extLst>
      <p:ext uri="{BB962C8B-B14F-4D97-AF65-F5344CB8AC3E}">
        <p14:creationId xmlns:p14="http://schemas.microsoft.com/office/powerpoint/2010/main" val="164455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8</a:t>
            </a:fld>
            <a:endParaRPr lang="de-DE"/>
          </a:p>
        </p:txBody>
      </p:sp>
    </p:spTree>
    <p:extLst>
      <p:ext uri="{BB962C8B-B14F-4D97-AF65-F5344CB8AC3E}">
        <p14:creationId xmlns:p14="http://schemas.microsoft.com/office/powerpoint/2010/main" val="61207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Das Wahlpflichtangebot hilft den Schülerinnen und Schülern beim Einstieg in das Berufsleben. Bereits in der 6. Klasse erhalten sie in der Regel ein Orientierungsangebot mit insgesamt vier Wochenstunden. Zur Auswahl stehen Hauswirtschaft und Sozialwesen (HuS), Technik und </a:t>
            </a:r>
            <a:r>
              <a:rPr lang="de-DE" sz="800" dirty="0" smtClean="0"/>
              <a:t>Naturwissenschaft </a:t>
            </a:r>
            <a:r>
              <a:rPr lang="de-DE" sz="800" dirty="0"/>
              <a:t>(TuN), Wirtschaft und Verwaltung (WuV) und Französisch.</a:t>
            </a:r>
          </a:p>
          <a:p>
            <a:r>
              <a:rPr lang="de-DE" sz="800" dirty="0"/>
              <a:t>Hinzu kommt ein großer Pluspunkt: Zusammen mit den jeweiligen Fachinhalten werden Kompetenzen in den Bereichen Ökonomische und Informatische Bildung vermittelt. In der 7. Klasse entscheiden sich die Schülerinnen und Schüler für eines der Fächer. Schulen haben zudem die Möglichkeit, </a:t>
            </a:r>
            <a:r>
              <a:rPr lang="de-DE" sz="800" dirty="0" smtClean="0"/>
              <a:t>zusätzlich schuleigene </a:t>
            </a:r>
            <a:r>
              <a:rPr lang="de-DE" sz="800" dirty="0"/>
              <a:t>Wahlpflichtfächer einzurichten. Dazu können</a:t>
            </a:r>
          </a:p>
          <a:p>
            <a:r>
              <a:rPr lang="de-DE" sz="800" dirty="0"/>
              <a:t>Angebote aus dem Sportbereich, aber auch Fächer wie Darstellendes Spiel oder Textverarbeitung gehören. Die meisten Realschulen plus bieten darüber hinaus mit der Ganztagsschule ein familienfreundliches Angebot und öffnen mehr Raum für praktisches Lernen und Talentförderung.</a:t>
            </a:r>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9</a:t>
            </a:fld>
            <a:endParaRPr lang="de-DE"/>
          </a:p>
        </p:txBody>
      </p:sp>
    </p:spTree>
    <p:extLst>
      <p:ext uri="{BB962C8B-B14F-4D97-AF65-F5344CB8AC3E}">
        <p14:creationId xmlns:p14="http://schemas.microsoft.com/office/powerpoint/2010/main" val="241106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3149600"/>
            <a:ext cx="138176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928100"/>
            <a:ext cx="16256000" cy="1231900"/>
          </a:xfrm>
          <a:custGeom>
            <a:avLst/>
            <a:gdLst/>
            <a:ahLst/>
            <a:cxnLst/>
            <a:rect l="l" t="t" r="r" b="b"/>
            <a:pathLst>
              <a:path w="16256000" h="1231900">
                <a:moveTo>
                  <a:pt x="0" y="1231900"/>
                </a:moveTo>
                <a:lnTo>
                  <a:pt x="16256000" y="1231900"/>
                </a:lnTo>
                <a:lnTo>
                  <a:pt x="16256000" y="0"/>
                </a:lnTo>
                <a:lnTo>
                  <a:pt x="0" y="0"/>
                </a:lnTo>
                <a:lnTo>
                  <a:pt x="0" y="1231900"/>
                </a:lnTo>
                <a:close/>
              </a:path>
            </a:pathLst>
          </a:custGeom>
          <a:solidFill>
            <a:srgbClr val="CFD1D1"/>
          </a:solidFill>
        </p:spPr>
        <p:txBody>
          <a:bodyPr wrap="square" lIns="0" tIns="0" rIns="0" bIns="0" rtlCol="0"/>
          <a:lstStyle/>
          <a:p>
            <a:endParaRPr/>
          </a:p>
        </p:txBody>
      </p:sp>
      <p:sp>
        <p:nvSpPr>
          <p:cNvPr id="2" name="Holder 2"/>
          <p:cNvSpPr>
            <a:spLocks noGrp="1"/>
          </p:cNvSpPr>
          <p:nvPr>
            <p:ph type="title"/>
          </p:nvPr>
        </p:nvSpPr>
        <p:spPr>
          <a:xfrm>
            <a:off x="2755265" y="3676650"/>
            <a:ext cx="10745469" cy="1403350"/>
          </a:xfrm>
          <a:prstGeom prst="rect">
            <a:avLst/>
          </a:prstGeom>
        </p:spPr>
        <p:txBody>
          <a:bodyPr wrap="square" lIns="0" tIns="0" rIns="0" bIns="0">
            <a:spAutoFit/>
          </a:bodyPr>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812800" y="2336800"/>
            <a:ext cx="1463040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9448800"/>
            <a:ext cx="5201920"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9448800"/>
            <a:ext cx="3738880"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10/1/2020</a:t>
            </a:fld>
            <a:endParaRPr lang="en-US"/>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bm.rlp.de/" TargetMode="External"/><Relationship Id="rId7" Type="http://schemas.openxmlformats.org/officeDocument/2006/relationships/image" Target="../media/image14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7.png"/><Relationship Id="rId5" Type="http://schemas.openxmlformats.org/officeDocument/2006/relationships/hyperlink" Target="http://www.grundschule.bildung-rp.de/" TargetMode="External"/><Relationship Id="rId4" Type="http://schemas.openxmlformats.org/officeDocument/2006/relationships/hyperlink" Target="http://www.realschuleplus.rlp.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6" Type="http://schemas.openxmlformats.org/officeDocument/2006/relationships/image" Target="../media/image26.png"/><Relationship Id="rId117" Type="http://schemas.openxmlformats.org/officeDocument/2006/relationships/image" Target="../media/image117.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jpeg"/><Relationship Id="rId84" Type="http://schemas.openxmlformats.org/officeDocument/2006/relationships/image" Target="../media/image84.png"/><Relationship Id="rId89" Type="http://schemas.openxmlformats.org/officeDocument/2006/relationships/image" Target="../media/image89.png"/><Relationship Id="rId112" Type="http://schemas.openxmlformats.org/officeDocument/2006/relationships/image" Target="../media/image112.png"/><Relationship Id="rId133" Type="http://schemas.openxmlformats.org/officeDocument/2006/relationships/image" Target="../media/image133.jpeg"/><Relationship Id="rId16" Type="http://schemas.openxmlformats.org/officeDocument/2006/relationships/image" Target="../media/image16.png"/><Relationship Id="rId107" Type="http://schemas.openxmlformats.org/officeDocument/2006/relationships/image" Target="../media/image107.png"/><Relationship Id="rId11" Type="http://schemas.openxmlformats.org/officeDocument/2006/relationships/image" Target="../media/image11.png"/><Relationship Id="rId32" Type="http://schemas.openxmlformats.org/officeDocument/2006/relationships/image" Target="../media/image32.pn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png"/><Relationship Id="rId74" Type="http://schemas.openxmlformats.org/officeDocument/2006/relationships/image" Target="../media/image74.png"/><Relationship Id="rId79" Type="http://schemas.openxmlformats.org/officeDocument/2006/relationships/image" Target="../media/image79.png"/><Relationship Id="rId102" Type="http://schemas.openxmlformats.org/officeDocument/2006/relationships/image" Target="../media/image102.png"/><Relationship Id="rId123" Type="http://schemas.openxmlformats.org/officeDocument/2006/relationships/image" Target="../media/image123.png"/><Relationship Id="rId128" Type="http://schemas.openxmlformats.org/officeDocument/2006/relationships/image" Target="../media/image128.png"/><Relationship Id="rId5" Type="http://schemas.openxmlformats.org/officeDocument/2006/relationships/image" Target="../media/image5.png"/><Relationship Id="rId90" Type="http://schemas.openxmlformats.org/officeDocument/2006/relationships/image" Target="../media/image90.png"/><Relationship Id="rId95" Type="http://schemas.openxmlformats.org/officeDocument/2006/relationships/image" Target="../media/image95.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77" Type="http://schemas.openxmlformats.org/officeDocument/2006/relationships/image" Target="../media/image77.png"/><Relationship Id="rId100" Type="http://schemas.openxmlformats.org/officeDocument/2006/relationships/image" Target="../media/image100.png"/><Relationship Id="rId105" Type="http://schemas.openxmlformats.org/officeDocument/2006/relationships/image" Target="../media/image105.png"/><Relationship Id="rId113" Type="http://schemas.openxmlformats.org/officeDocument/2006/relationships/image" Target="../media/image113.png"/><Relationship Id="rId118" Type="http://schemas.openxmlformats.org/officeDocument/2006/relationships/image" Target="../media/image118.png"/><Relationship Id="rId126" Type="http://schemas.openxmlformats.org/officeDocument/2006/relationships/image" Target="../media/image126.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80" Type="http://schemas.openxmlformats.org/officeDocument/2006/relationships/image" Target="../media/image80.png"/><Relationship Id="rId85" Type="http://schemas.openxmlformats.org/officeDocument/2006/relationships/image" Target="../media/image85.png"/><Relationship Id="rId93" Type="http://schemas.openxmlformats.org/officeDocument/2006/relationships/image" Target="../media/image93.png"/><Relationship Id="rId98" Type="http://schemas.openxmlformats.org/officeDocument/2006/relationships/image" Target="../media/image98.png"/><Relationship Id="rId121" Type="http://schemas.openxmlformats.org/officeDocument/2006/relationships/image" Target="../media/image121.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e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103" Type="http://schemas.openxmlformats.org/officeDocument/2006/relationships/image" Target="../media/image103.png"/><Relationship Id="rId108" Type="http://schemas.openxmlformats.org/officeDocument/2006/relationships/image" Target="../media/image108.png"/><Relationship Id="rId116" Type="http://schemas.openxmlformats.org/officeDocument/2006/relationships/image" Target="../media/image116.png"/><Relationship Id="rId124" Type="http://schemas.openxmlformats.org/officeDocument/2006/relationships/image" Target="../media/image124.png"/><Relationship Id="rId129" Type="http://schemas.openxmlformats.org/officeDocument/2006/relationships/image" Target="../media/image129.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83" Type="http://schemas.openxmlformats.org/officeDocument/2006/relationships/image" Target="../media/image83.png"/><Relationship Id="rId88" Type="http://schemas.openxmlformats.org/officeDocument/2006/relationships/image" Target="../media/image88.png"/><Relationship Id="rId91" Type="http://schemas.openxmlformats.org/officeDocument/2006/relationships/image" Target="../media/image91.png"/><Relationship Id="rId96" Type="http://schemas.openxmlformats.org/officeDocument/2006/relationships/image" Target="../media/image96.png"/><Relationship Id="rId111" Type="http://schemas.openxmlformats.org/officeDocument/2006/relationships/image" Target="../media/image111.png"/><Relationship Id="rId132" Type="http://schemas.openxmlformats.org/officeDocument/2006/relationships/image" Target="../media/image132.png"/><Relationship Id="rId1" Type="http://schemas.openxmlformats.org/officeDocument/2006/relationships/slideLayout" Target="../slideLayouts/slideLayout5.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6" Type="http://schemas.openxmlformats.org/officeDocument/2006/relationships/image" Target="../media/image106.png"/><Relationship Id="rId114" Type="http://schemas.openxmlformats.org/officeDocument/2006/relationships/image" Target="../media/image114.png"/><Relationship Id="rId119" Type="http://schemas.openxmlformats.org/officeDocument/2006/relationships/image" Target="../media/image119.png"/><Relationship Id="rId127" Type="http://schemas.openxmlformats.org/officeDocument/2006/relationships/image" Target="../media/image12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png"/><Relationship Id="rId81" Type="http://schemas.openxmlformats.org/officeDocument/2006/relationships/image" Target="../media/image81.png"/><Relationship Id="rId86" Type="http://schemas.openxmlformats.org/officeDocument/2006/relationships/image" Target="../media/image86.png"/><Relationship Id="rId94" Type="http://schemas.openxmlformats.org/officeDocument/2006/relationships/image" Target="../media/image94.png"/><Relationship Id="rId99" Type="http://schemas.openxmlformats.org/officeDocument/2006/relationships/image" Target="../media/image99.png"/><Relationship Id="rId101" Type="http://schemas.openxmlformats.org/officeDocument/2006/relationships/image" Target="../media/image101.png"/><Relationship Id="rId122" Type="http://schemas.openxmlformats.org/officeDocument/2006/relationships/image" Target="../media/image122.png"/><Relationship Id="rId130" Type="http://schemas.openxmlformats.org/officeDocument/2006/relationships/image" Target="../media/image130.png"/><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9" Type="http://schemas.openxmlformats.org/officeDocument/2006/relationships/image" Target="../media/image39.png"/><Relationship Id="rId109" Type="http://schemas.openxmlformats.org/officeDocument/2006/relationships/image" Target="../media/image10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jpeg"/><Relationship Id="rId97" Type="http://schemas.openxmlformats.org/officeDocument/2006/relationships/image" Target="../media/image97.png"/><Relationship Id="rId104" Type="http://schemas.openxmlformats.org/officeDocument/2006/relationships/image" Target="../media/image104.png"/><Relationship Id="rId120" Type="http://schemas.openxmlformats.org/officeDocument/2006/relationships/image" Target="../media/image120.png"/><Relationship Id="rId125" Type="http://schemas.openxmlformats.org/officeDocument/2006/relationships/image" Target="../media/image125.png"/><Relationship Id="rId7" Type="http://schemas.openxmlformats.org/officeDocument/2006/relationships/image" Target="../media/image7.png"/><Relationship Id="rId71" Type="http://schemas.openxmlformats.org/officeDocument/2006/relationships/image" Target="../media/image71.png"/><Relationship Id="rId92" Type="http://schemas.openxmlformats.org/officeDocument/2006/relationships/image" Target="../media/image92.png"/><Relationship Id="rId2" Type="http://schemas.openxmlformats.org/officeDocument/2006/relationships/notesSlide" Target="../notesSlides/notesSlide3.xml"/><Relationship Id="rId29" Type="http://schemas.openxmlformats.org/officeDocument/2006/relationships/image" Target="../media/image29.pn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png"/><Relationship Id="rId66" Type="http://schemas.openxmlformats.org/officeDocument/2006/relationships/image" Target="../media/image66.png"/><Relationship Id="rId87" Type="http://schemas.openxmlformats.org/officeDocument/2006/relationships/image" Target="../media/image87.png"/><Relationship Id="rId110" Type="http://schemas.openxmlformats.org/officeDocument/2006/relationships/image" Target="../media/image110.png"/><Relationship Id="rId115" Type="http://schemas.openxmlformats.org/officeDocument/2006/relationships/image" Target="../media/image115.png"/><Relationship Id="rId131" Type="http://schemas.openxmlformats.org/officeDocument/2006/relationships/image" Target="../media/image131.png"/><Relationship Id="rId61" Type="http://schemas.openxmlformats.org/officeDocument/2006/relationships/image" Target="../media/image61.png"/><Relationship Id="rId82" Type="http://schemas.openxmlformats.org/officeDocument/2006/relationships/image" Target="../media/image82.png"/><Relationship Id="rId1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6.jpeg"/></Relationships>
</file>

<file path=ppt/slides/_rels/slide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7.jpeg"/></Relationships>
</file>

<file path=ppt/slides/_rels/slide7.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23182" y="1016000"/>
                </a:lnTo>
                <a:lnTo>
                  <a:pt x="4645774" y="689876"/>
                </a:lnTo>
                <a:lnTo>
                  <a:pt x="16256000" y="689876"/>
                </a:lnTo>
                <a:lnTo>
                  <a:pt x="16256000" y="0"/>
                </a:lnTo>
                <a:close/>
              </a:path>
              <a:path w="16256000" h="1016000">
                <a:moveTo>
                  <a:pt x="16256000" y="689876"/>
                </a:moveTo>
                <a:lnTo>
                  <a:pt x="4645774" y="689876"/>
                </a:lnTo>
                <a:lnTo>
                  <a:pt x="16256000" y="690867"/>
                </a:lnTo>
                <a:lnTo>
                  <a:pt x="16256000" y="689876"/>
                </a:lnTo>
                <a:close/>
              </a:path>
            </a:pathLst>
          </a:custGeom>
          <a:solidFill>
            <a:srgbClr val="B7274C"/>
          </a:solidFill>
        </p:spPr>
        <p:txBody>
          <a:bodyPr wrap="square" lIns="0" tIns="0" rIns="0" bIns="0" rtlCol="0"/>
          <a:lstStyle/>
          <a:p>
            <a:endParaRPr/>
          </a:p>
        </p:txBody>
      </p:sp>
      <p:sp>
        <p:nvSpPr>
          <p:cNvPr id="3" name="object 3"/>
          <p:cNvSpPr txBox="1"/>
          <p:nvPr/>
        </p:nvSpPr>
        <p:spPr>
          <a:xfrm>
            <a:off x="2349500" y="4165600"/>
            <a:ext cx="10655300" cy="1833835"/>
          </a:xfrm>
          <a:prstGeom prst="rect">
            <a:avLst/>
          </a:prstGeom>
        </p:spPr>
        <p:txBody>
          <a:bodyPr vert="horz" wrap="square" lIns="0" tIns="0" rIns="0" bIns="0" rtlCol="0">
            <a:spAutoFit/>
          </a:bodyPr>
          <a:lstStyle/>
          <a:p>
            <a:pPr marL="12700">
              <a:lnSpc>
                <a:spcPts val="6700"/>
              </a:lnSpc>
            </a:pPr>
            <a:r>
              <a:rPr sz="8800" spc="50" dirty="0">
                <a:latin typeface="Calibri"/>
                <a:cs typeface="Calibri"/>
              </a:rPr>
              <a:t>Die </a:t>
            </a:r>
            <a:r>
              <a:rPr sz="8800" spc="105" dirty="0">
                <a:latin typeface="Calibri"/>
                <a:cs typeface="Calibri"/>
              </a:rPr>
              <a:t>Realschule </a:t>
            </a:r>
            <a:r>
              <a:rPr sz="8800" spc="195" dirty="0">
                <a:latin typeface="Calibri"/>
                <a:cs typeface="Calibri"/>
              </a:rPr>
              <a:t>plus</a:t>
            </a:r>
            <a:r>
              <a:rPr sz="8800" spc="-245" dirty="0">
                <a:latin typeface="Calibri"/>
                <a:cs typeface="Calibri"/>
              </a:rPr>
              <a:t> </a:t>
            </a:r>
            <a:endParaRPr sz="8800" dirty="0">
              <a:latin typeface="Calibri"/>
              <a:cs typeface="Calibri"/>
            </a:endParaRPr>
          </a:p>
          <a:p>
            <a:pPr marL="12700">
              <a:lnSpc>
                <a:spcPts val="3820"/>
              </a:lnSpc>
            </a:pPr>
            <a:endParaRPr lang="de-DE" sz="5400" spc="45" dirty="0" smtClean="0">
              <a:latin typeface="Calibri"/>
              <a:cs typeface="Calibri"/>
            </a:endParaRPr>
          </a:p>
          <a:p>
            <a:pPr marL="12700">
              <a:lnSpc>
                <a:spcPts val="3820"/>
              </a:lnSpc>
            </a:pPr>
            <a:r>
              <a:rPr sz="5400" spc="45" dirty="0" smtClean="0">
                <a:latin typeface="Calibri"/>
                <a:cs typeface="Calibri"/>
              </a:rPr>
              <a:t>Unser </a:t>
            </a:r>
            <a:r>
              <a:rPr sz="5400" spc="145" dirty="0">
                <a:solidFill>
                  <a:srgbClr val="B7274C"/>
                </a:solidFill>
                <a:latin typeface="Calibri"/>
                <a:cs typeface="Calibri"/>
              </a:rPr>
              <a:t>Plus </a:t>
            </a:r>
            <a:r>
              <a:rPr sz="5400" spc="95" dirty="0">
                <a:latin typeface="Calibri"/>
                <a:cs typeface="Calibri"/>
              </a:rPr>
              <a:t>an</a:t>
            </a:r>
            <a:r>
              <a:rPr sz="5400" spc="-254" dirty="0">
                <a:latin typeface="Calibri"/>
                <a:cs typeface="Calibri"/>
              </a:rPr>
              <a:t> </a:t>
            </a:r>
            <a:r>
              <a:rPr sz="5400" spc="85" dirty="0">
                <a:latin typeface="Calibri"/>
                <a:cs typeface="Calibri"/>
              </a:rPr>
              <a:t>Bildung.</a:t>
            </a:r>
            <a:endParaRPr sz="5400" dirty="0">
              <a:latin typeface="Calibri"/>
              <a:cs typeface="Calibri"/>
            </a:endParaRPr>
          </a:p>
        </p:txBody>
      </p:sp>
      <p:sp>
        <p:nvSpPr>
          <p:cNvPr id="4" name="object 4"/>
          <p:cNvSpPr txBox="1"/>
          <p:nvPr/>
        </p:nvSpPr>
        <p:spPr>
          <a:xfrm>
            <a:off x="2349500" y="7068403"/>
            <a:ext cx="9993971" cy="830997"/>
          </a:xfrm>
          <a:prstGeom prst="rect">
            <a:avLst/>
          </a:prstGeom>
        </p:spPr>
        <p:txBody>
          <a:bodyPr vert="horz" wrap="square" lIns="0" tIns="0" rIns="0" bIns="0" rtlCol="0">
            <a:spAutoFit/>
          </a:bodyPr>
          <a:lstStyle/>
          <a:p>
            <a:pPr marL="12700">
              <a:lnSpc>
                <a:spcPct val="100000"/>
              </a:lnSpc>
            </a:pPr>
            <a:r>
              <a:rPr lang="de-DE" sz="5400" spc="20" dirty="0" smtClean="0">
                <a:latin typeface="Calibri"/>
                <a:cs typeface="Calibri"/>
              </a:rPr>
              <a:t>Informationen</a:t>
            </a:r>
            <a:r>
              <a:rPr sz="5400" spc="20" dirty="0" smtClean="0">
                <a:latin typeface="Calibri"/>
                <a:cs typeface="Calibri"/>
              </a:rPr>
              <a:t> </a:t>
            </a:r>
            <a:r>
              <a:rPr sz="5400" spc="20" dirty="0">
                <a:latin typeface="Calibri"/>
                <a:cs typeface="Calibri"/>
              </a:rPr>
              <a:t>für</a:t>
            </a:r>
            <a:r>
              <a:rPr sz="5400" spc="-85" dirty="0">
                <a:latin typeface="Calibri"/>
                <a:cs typeface="Calibri"/>
              </a:rPr>
              <a:t> </a:t>
            </a:r>
            <a:r>
              <a:rPr sz="5400" spc="25" dirty="0">
                <a:latin typeface="Calibri"/>
                <a:cs typeface="Calibri"/>
              </a:rPr>
              <a:t>Eltern</a:t>
            </a:r>
            <a:endParaRPr sz="5400" dirty="0">
              <a:latin typeface="Calibri"/>
              <a:cs typeface="Calibri"/>
            </a:endParaRPr>
          </a:p>
        </p:txBody>
      </p:sp>
      <p:sp>
        <p:nvSpPr>
          <p:cNvPr id="5" name="object 5"/>
          <p:cNvSpPr/>
          <p:nvPr/>
        </p:nvSpPr>
        <p:spPr>
          <a:xfrm>
            <a:off x="7594600" y="1079500"/>
            <a:ext cx="3251199" cy="1562100"/>
          </a:xfrm>
          <a:prstGeom prst="rect">
            <a:avLst/>
          </a:prstGeom>
          <a:blipFill>
            <a:blip r:embed="rId3" cstate="print"/>
            <a:stretch>
              <a:fillRect/>
            </a:stretch>
          </a:blipFill>
        </p:spPr>
        <p:txBody>
          <a:bodyPr wrap="square" lIns="0" tIns="0" rIns="0" bIns="0" rtlCol="0"/>
          <a:lstStyle/>
          <a:p>
            <a:endParaRPr sz="2800"/>
          </a:p>
        </p:txBody>
      </p:sp>
      <p:sp>
        <p:nvSpPr>
          <p:cNvPr id="6" name="object 6"/>
          <p:cNvSpPr/>
          <p:nvPr/>
        </p:nvSpPr>
        <p:spPr>
          <a:xfrm>
            <a:off x="11246749" y="801116"/>
            <a:ext cx="4147683" cy="2573664"/>
          </a:xfrm>
          <a:prstGeom prst="rect">
            <a:avLst/>
          </a:prstGeom>
          <a:blipFill>
            <a:blip r:embed="rId4" cstate="print"/>
            <a:stretch>
              <a:fillRect/>
            </a:stretch>
          </a:blipFill>
        </p:spPr>
        <p:txBody>
          <a:bodyPr wrap="square" lIns="0" tIns="0" rIns="0" bIns="0" rtlCol="0"/>
          <a:lstStyle/>
          <a:p>
            <a:endParaRPr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p:cNvSpPr>
          <p:nvPr/>
        </p:nvSpPr>
        <p:spPr bwMode="auto">
          <a:xfrm>
            <a:off x="1168400" y="9491663"/>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1267" name="object 3"/>
          <p:cNvSpPr>
            <a:spLocks/>
          </p:cNvSpPr>
          <p:nvPr/>
        </p:nvSpPr>
        <p:spPr bwMode="auto">
          <a:xfrm>
            <a:off x="1219200" y="9544050"/>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1268" name="object 4"/>
          <p:cNvSpPr>
            <a:spLocks/>
          </p:cNvSpPr>
          <p:nvPr/>
        </p:nvSpPr>
        <p:spPr bwMode="auto">
          <a:xfrm>
            <a:off x="0" y="0"/>
            <a:ext cx="6737350" cy="1035050"/>
          </a:xfrm>
          <a:custGeom>
            <a:avLst/>
            <a:gdLst>
              <a:gd name="T0" fmla="*/ 6401777 w 6737350"/>
              <a:gd name="T1" fmla="*/ 0 h 1035050"/>
              <a:gd name="T2" fmla="*/ 0 w 6737350"/>
              <a:gd name="T3" fmla="*/ 0 h 1035050"/>
              <a:gd name="T4" fmla="*/ 0 w 6737350"/>
              <a:gd name="T5" fmla="*/ 1034491 h 1035050"/>
              <a:gd name="T6" fmla="*/ 5562727 w 6737350"/>
              <a:gd name="T7" fmla="*/ 1033691 h 1035050"/>
              <a:gd name="T8" fmla="*/ 6737083 w 6737350"/>
              <a:gd name="T9" fmla="*/ 2349 h 1035050"/>
              <a:gd name="T10" fmla="*/ 6401777 w 6737350"/>
              <a:gd name="T11" fmla="*/ 0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37350" h="1035050">
                <a:moveTo>
                  <a:pt x="6401777" y="0"/>
                </a:moveTo>
                <a:lnTo>
                  <a:pt x="0" y="0"/>
                </a:lnTo>
                <a:lnTo>
                  <a:pt x="0" y="1034491"/>
                </a:lnTo>
                <a:lnTo>
                  <a:pt x="5562727" y="1033691"/>
                </a:lnTo>
                <a:lnTo>
                  <a:pt x="6737083" y="2349"/>
                </a:lnTo>
                <a:lnTo>
                  <a:pt x="6401777" y="0"/>
                </a:lnTo>
                <a:close/>
              </a:path>
            </a:pathLst>
          </a:custGeom>
          <a:solidFill>
            <a:srgbClr val="217A2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706688" y="4038600"/>
            <a:ext cx="2427287" cy="317500"/>
          </a:xfrm>
          <a:prstGeom prst="rect">
            <a:avLst/>
          </a:prstGeom>
        </p:spPr>
        <p:txBody>
          <a:bodyPr lIns="0" tIns="0" rIns="0" bIns="0">
            <a:spAutoFit/>
          </a:bodyPr>
          <a:lstStyle/>
          <a:p>
            <a:pPr marL="12700" fontAlgn="auto">
              <a:spcBef>
                <a:spcPts val="0"/>
              </a:spcBef>
              <a:spcAft>
                <a:spcPts val="0"/>
              </a:spcAft>
              <a:defRPr/>
            </a:pPr>
            <a:r>
              <a:rPr sz="2000" spc="-10" dirty="0">
                <a:latin typeface="Calibri"/>
                <a:cs typeface="Calibri"/>
              </a:rPr>
              <a:t>Platz </a:t>
            </a:r>
            <a:r>
              <a:rPr sz="2000" spc="-35" dirty="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7" name="object 7"/>
          <p:cNvSpPr txBox="1"/>
          <p:nvPr/>
        </p:nvSpPr>
        <p:spPr>
          <a:xfrm>
            <a:off x="9444038" y="9417050"/>
            <a:ext cx="5578475" cy="406400"/>
          </a:xfrm>
          <a:prstGeom prst="rect">
            <a:avLst/>
          </a:prstGeom>
        </p:spPr>
        <p:txBody>
          <a:bodyPr lIns="0" tIns="0" rIns="0" bIns="0">
            <a:spAutoFit/>
          </a:bodyPr>
          <a:lstStyle/>
          <a:p>
            <a:pPr marL="12700" fontAlgn="auto">
              <a:lnSpc>
                <a:spcPts val="3095"/>
              </a:lnSpc>
              <a:spcBef>
                <a:spcPts val="0"/>
              </a:spcBef>
              <a:spcAft>
                <a:spcPts val="0"/>
              </a:spcAft>
              <a:defRPr/>
            </a:pPr>
            <a:r>
              <a:rPr sz="3000" spc="-70" dirty="0">
                <a:latin typeface="Calibri"/>
                <a:cs typeface="Calibri"/>
              </a:rPr>
              <a:t>Berufe </a:t>
            </a:r>
            <a:r>
              <a:rPr sz="3000" spc="-65" dirty="0">
                <a:latin typeface="Calibri"/>
                <a:cs typeface="Calibri"/>
              </a:rPr>
              <a:t>vorbereiten </a:t>
            </a:r>
            <a:r>
              <a:rPr sz="3000" spc="-145" dirty="0">
                <a:latin typeface="Calibri"/>
                <a:cs typeface="Calibri"/>
              </a:rPr>
              <a:t>– </a:t>
            </a:r>
            <a:r>
              <a:rPr sz="3000" spc="-35" dirty="0">
                <a:latin typeface="Calibri"/>
                <a:cs typeface="Calibri"/>
              </a:rPr>
              <a:t>praktisch</a:t>
            </a:r>
            <a:r>
              <a:rPr sz="3000" spc="140" dirty="0">
                <a:latin typeface="Calibri"/>
                <a:cs typeface="Calibri"/>
              </a:rPr>
              <a:t> </a:t>
            </a:r>
            <a:r>
              <a:rPr sz="3000" spc="-65" dirty="0">
                <a:latin typeface="Calibri"/>
                <a:cs typeface="Calibri"/>
              </a:rPr>
              <a:t>lernen</a:t>
            </a:r>
            <a:endParaRPr sz="3000">
              <a:latin typeface="Calibri"/>
              <a:cs typeface="Calibri"/>
            </a:endParaRPr>
          </a:p>
        </p:txBody>
      </p:sp>
      <p:sp>
        <p:nvSpPr>
          <p:cNvPr id="6" name="object 6"/>
          <p:cNvSpPr txBox="1"/>
          <p:nvPr/>
        </p:nvSpPr>
        <p:spPr>
          <a:xfrm>
            <a:off x="14808200" y="644525"/>
            <a:ext cx="176213" cy="349250"/>
          </a:xfrm>
          <a:prstGeom prst="rect">
            <a:avLst/>
          </a:prstGeom>
        </p:spPr>
        <p:txBody>
          <a:bodyPr lIns="0" tIns="0" rIns="0" bIns="0">
            <a:spAutoFit/>
          </a:bodyPr>
          <a:lstStyle/>
          <a:p>
            <a:pPr marL="12700" fontAlgn="auto">
              <a:spcBef>
                <a:spcPts val="0"/>
              </a:spcBef>
              <a:spcAft>
                <a:spcPts val="0"/>
              </a:spcAft>
              <a:defRPr/>
            </a:pPr>
            <a:r>
              <a:rPr sz="2200" spc="65" dirty="0">
                <a:latin typeface="Calibri"/>
                <a:cs typeface="Calibri"/>
              </a:rPr>
              <a:t>9</a:t>
            </a:r>
            <a:endParaRPr sz="2200">
              <a:latin typeface="Calibri"/>
              <a:cs typeface="Calibri"/>
            </a:endParaRPr>
          </a:p>
        </p:txBody>
      </p:sp>
      <p:sp>
        <p:nvSpPr>
          <p:cNvPr id="9" name="object 8"/>
          <p:cNvSpPr txBox="1"/>
          <p:nvPr/>
        </p:nvSpPr>
        <p:spPr>
          <a:xfrm>
            <a:off x="1522399" y="9388500"/>
            <a:ext cx="4858385" cy="432491"/>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a:t>
            </a:r>
            <a:r>
              <a:rPr sz="3400" b="0" spc="75" dirty="0">
                <a:solidFill>
                  <a:srgbClr val="B7274C"/>
                </a:solidFill>
                <a:latin typeface="Calibri Light"/>
                <a:cs typeface="Calibri Light"/>
              </a:rPr>
              <a:t> </a:t>
            </a:r>
            <a:r>
              <a:rPr sz="3400" b="0" spc="125" dirty="0">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dirty="0">
                <a:solidFill>
                  <a:srgbClr val="B7274C"/>
                </a:solidFill>
                <a:latin typeface="Calibri Light"/>
                <a:cs typeface="Calibri Light"/>
              </a:rPr>
              <a:t>CHER</a:t>
            </a:r>
            <a:endParaRPr sz="3400" dirty="0">
              <a:latin typeface="Calibri Light"/>
              <a:cs typeface="Calibri Light"/>
            </a:endParaRPr>
          </a:p>
        </p:txBody>
      </p:sp>
    </p:spTree>
    <p:extLst>
      <p:ext uri="{BB962C8B-B14F-4D97-AF65-F5344CB8AC3E}">
        <p14:creationId xmlns:p14="http://schemas.microsoft.com/office/powerpoint/2010/main" val="2950042267"/>
      </p:ext>
    </p:extLst>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5284" cy="1021715"/>
          </a:xfrm>
          <a:custGeom>
            <a:avLst/>
            <a:gdLst/>
            <a:ahLst/>
            <a:cxnLst/>
            <a:rect l="l" t="t" r="r" b="b"/>
            <a:pathLst>
              <a:path w="6725284" h="1021715">
                <a:moveTo>
                  <a:pt x="6724738" y="0"/>
                </a:moveTo>
                <a:lnTo>
                  <a:pt x="0" y="0"/>
                </a:lnTo>
                <a:lnTo>
                  <a:pt x="0" y="1021295"/>
                </a:lnTo>
                <a:lnTo>
                  <a:pt x="5562727" y="1020495"/>
                </a:lnTo>
                <a:lnTo>
                  <a:pt x="6724738" y="0"/>
                </a:lnTo>
                <a:close/>
              </a:path>
            </a:pathLst>
          </a:custGeom>
          <a:solidFill>
            <a:srgbClr val="B7274C"/>
          </a:solidFill>
        </p:spPr>
        <p:txBody>
          <a:bodyPr wrap="square" lIns="0" tIns="0" rIns="0" bIns="0" rtlCol="0"/>
          <a:lstStyle/>
          <a:p>
            <a:endParaRPr/>
          </a:p>
        </p:txBody>
      </p:sp>
      <p:sp>
        <p:nvSpPr>
          <p:cNvPr id="4" name="object 4"/>
          <p:cNvSpPr/>
          <p:nvPr/>
        </p:nvSpPr>
        <p:spPr>
          <a:xfrm>
            <a:off x="1320800" y="9420742"/>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73070"/>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1011199" y="1498600"/>
            <a:ext cx="7040601" cy="9146094"/>
            <a:chOff x="1011199" y="3197593"/>
            <a:chExt cx="4788891" cy="9146094"/>
          </a:xfrm>
        </p:grpSpPr>
        <p:sp>
          <p:nvSpPr>
            <p:cNvPr id="2" name="object 2"/>
            <p:cNvSpPr txBox="1"/>
            <p:nvPr/>
          </p:nvSpPr>
          <p:spPr>
            <a:xfrm>
              <a:off x="1282700" y="3197593"/>
              <a:ext cx="4517390" cy="9146094"/>
            </a:xfrm>
            <a:prstGeom prst="rect">
              <a:avLst/>
            </a:prstGeom>
          </p:spPr>
          <p:txBody>
            <a:bodyPr vert="horz" wrap="square" lIns="0" tIns="0" rIns="0" bIns="0" rtlCol="0">
              <a:spAutoFit/>
            </a:bodyPr>
            <a:lstStyle/>
            <a:p>
              <a:pPr marL="12700">
                <a:lnSpc>
                  <a:spcPct val="100000"/>
                </a:lnSpc>
              </a:pPr>
              <a:r>
                <a:rPr sz="3200" b="1" spc="-5" dirty="0">
                  <a:solidFill>
                    <a:srgbClr val="B7274C"/>
                  </a:solidFill>
                  <a:latin typeface="Calibri"/>
                  <a:cs typeface="Calibri"/>
                </a:rPr>
                <a:t>Berufsorientierung </a:t>
              </a:r>
              <a:r>
                <a:rPr sz="3200" b="1" dirty="0">
                  <a:solidFill>
                    <a:srgbClr val="B7274C"/>
                  </a:solidFill>
                  <a:latin typeface="Calibri"/>
                  <a:cs typeface="Calibri"/>
                </a:rPr>
                <a:t>&amp;</a:t>
              </a:r>
              <a:r>
                <a:rPr sz="3200" b="1" spc="-75" dirty="0">
                  <a:solidFill>
                    <a:srgbClr val="B7274C"/>
                  </a:solidFill>
                  <a:latin typeface="Calibri"/>
                  <a:cs typeface="Calibri"/>
                </a:rPr>
                <a:t> </a:t>
              </a:r>
              <a:r>
                <a:rPr sz="3200" b="1" spc="-15" dirty="0">
                  <a:solidFill>
                    <a:srgbClr val="B7274C"/>
                  </a:solidFill>
                  <a:latin typeface="Calibri"/>
                  <a:cs typeface="Calibri"/>
                </a:rPr>
                <a:t>Praxis</a:t>
              </a:r>
              <a:endParaRPr sz="3200" dirty="0">
                <a:latin typeface="Calibri"/>
                <a:cs typeface="Calibri"/>
              </a:endParaRPr>
            </a:p>
            <a:p>
              <a:pPr marL="12700">
                <a:lnSpc>
                  <a:spcPct val="100000"/>
                </a:lnSpc>
                <a:spcBef>
                  <a:spcPts val="1120"/>
                </a:spcBef>
              </a:pPr>
              <a:r>
                <a:rPr sz="2800" b="0" spc="-15" dirty="0">
                  <a:latin typeface="Calibri Light"/>
                  <a:cs typeface="Calibri Light"/>
                </a:rPr>
                <a:t>Praktika, </a:t>
              </a:r>
              <a:r>
                <a:rPr sz="2800" b="0" spc="-20" dirty="0">
                  <a:latin typeface="Calibri Light"/>
                  <a:cs typeface="Calibri Light"/>
                </a:rPr>
                <a:t>Praxistag </a:t>
              </a:r>
              <a:r>
                <a:rPr sz="2800" b="0" dirty="0">
                  <a:latin typeface="Calibri Light"/>
                  <a:cs typeface="Calibri Light"/>
                </a:rPr>
                <a:t>oder</a:t>
              </a:r>
              <a:r>
                <a:rPr sz="2800" b="0" spc="-15" dirty="0">
                  <a:latin typeface="Calibri Light"/>
                  <a:cs typeface="Calibri Light"/>
                </a:rPr>
                <a:t> </a:t>
              </a:r>
              <a:r>
                <a:rPr sz="2800" b="0" spc="-10" dirty="0">
                  <a:latin typeface="Calibri Light"/>
                  <a:cs typeface="Calibri Light"/>
                </a:rPr>
                <a:t>Berufswahlportfolio:</a:t>
              </a:r>
              <a:endParaRPr sz="2800" dirty="0">
                <a:latin typeface="Calibri Light"/>
                <a:cs typeface="Calibri Light"/>
              </a:endParaRPr>
            </a:p>
            <a:p>
              <a:pPr marL="12700" marR="302260">
                <a:lnSpc>
                  <a:spcPct val="100000"/>
                </a:lnSpc>
                <a:spcBef>
                  <a:spcPts val="1200"/>
                </a:spcBef>
              </a:pPr>
              <a:r>
                <a:rPr sz="2800" b="0" dirty="0">
                  <a:latin typeface="Calibri Light"/>
                  <a:cs typeface="Calibri Light"/>
                </a:rPr>
                <a:t>Die </a:t>
              </a:r>
              <a:r>
                <a:rPr sz="2800" b="0" spc="-5" dirty="0">
                  <a:latin typeface="Calibri Light"/>
                  <a:cs typeface="Calibri Light"/>
                </a:rPr>
                <a:t>Realschulen </a:t>
              </a:r>
              <a:r>
                <a:rPr sz="2800" b="0" dirty="0">
                  <a:latin typeface="Calibri Light"/>
                  <a:cs typeface="Calibri Light"/>
                </a:rPr>
                <a:t>plus </a:t>
              </a:r>
              <a:r>
                <a:rPr sz="2800" b="0" spc="-5" dirty="0">
                  <a:latin typeface="Calibri Light"/>
                  <a:cs typeface="Calibri Light"/>
                </a:rPr>
                <a:t>legen </a:t>
              </a:r>
              <a:r>
                <a:rPr sz="2800" b="0" dirty="0">
                  <a:latin typeface="Calibri Light"/>
                  <a:cs typeface="Calibri Light"/>
                </a:rPr>
                <a:t>einen</a:t>
              </a:r>
              <a:r>
                <a:rPr sz="2800" b="0" spc="-90" dirty="0">
                  <a:latin typeface="Calibri Light"/>
                  <a:cs typeface="Calibri Light"/>
                </a:rPr>
                <a:t> </a:t>
              </a:r>
              <a:r>
                <a:rPr sz="2800" b="0" spc="-15" dirty="0">
                  <a:latin typeface="Calibri Light"/>
                  <a:cs typeface="Calibri Light"/>
                </a:rPr>
                <a:t>Schwer-  </a:t>
              </a:r>
              <a:r>
                <a:rPr sz="2800" b="0" spc="-5" dirty="0">
                  <a:latin typeface="Calibri Light"/>
                  <a:cs typeface="Calibri Light"/>
                </a:rPr>
                <a:t>punkt </a:t>
              </a:r>
              <a:r>
                <a:rPr sz="2800" b="0" dirty="0">
                  <a:latin typeface="Calibri Light"/>
                  <a:cs typeface="Calibri Light"/>
                </a:rPr>
                <a:t>auf die</a:t>
              </a:r>
              <a:r>
                <a:rPr sz="2800" b="0" spc="-70" dirty="0">
                  <a:latin typeface="Calibri Light"/>
                  <a:cs typeface="Calibri Light"/>
                </a:rPr>
                <a:t> </a:t>
              </a:r>
              <a:r>
                <a:rPr sz="2800" b="0" spc="-5" dirty="0">
                  <a:latin typeface="Calibri Light"/>
                  <a:cs typeface="Calibri Light"/>
                </a:rPr>
                <a:t>Berufsorientierung.</a:t>
              </a:r>
              <a:endParaRPr sz="2800" dirty="0">
                <a:latin typeface="Calibri Light"/>
                <a:cs typeface="Calibri Light"/>
              </a:endParaRPr>
            </a:p>
            <a:p>
              <a:pPr>
                <a:lnSpc>
                  <a:spcPct val="100000"/>
                </a:lnSpc>
              </a:pPr>
              <a:endParaRPr sz="2800" dirty="0">
                <a:latin typeface="Times New Roman"/>
                <a:cs typeface="Times New Roman"/>
              </a:endParaRPr>
            </a:p>
            <a:p>
              <a:pPr>
                <a:lnSpc>
                  <a:spcPct val="100000"/>
                </a:lnSpc>
                <a:spcBef>
                  <a:spcPts val="30"/>
                </a:spcBef>
              </a:pPr>
              <a:endParaRPr sz="3600" dirty="0">
                <a:latin typeface="Times New Roman"/>
                <a:cs typeface="Times New Roman"/>
              </a:endParaRPr>
            </a:p>
            <a:p>
              <a:pPr marL="19050">
                <a:lnSpc>
                  <a:spcPct val="100000"/>
                </a:lnSpc>
              </a:pPr>
              <a:r>
                <a:rPr sz="3200" b="1" spc="-10" dirty="0">
                  <a:solidFill>
                    <a:srgbClr val="B7274C"/>
                  </a:solidFill>
                  <a:latin typeface="Calibri"/>
                  <a:cs typeface="Calibri"/>
                </a:rPr>
                <a:t>Vielfältige</a:t>
              </a:r>
              <a:r>
                <a:rPr sz="3200" b="1" spc="-15" dirty="0">
                  <a:solidFill>
                    <a:srgbClr val="B7274C"/>
                  </a:solidFill>
                  <a:latin typeface="Calibri"/>
                  <a:cs typeface="Calibri"/>
                </a:rPr>
                <a:t> </a:t>
              </a:r>
              <a:r>
                <a:rPr sz="3200" b="1" spc="-10" dirty="0">
                  <a:solidFill>
                    <a:srgbClr val="B7274C"/>
                  </a:solidFill>
                  <a:latin typeface="Calibri"/>
                  <a:cs typeface="Calibri"/>
                </a:rPr>
                <a:t>Berufsaussichten</a:t>
              </a:r>
              <a:endParaRPr sz="3200" dirty="0">
                <a:latin typeface="Calibri"/>
                <a:cs typeface="Calibri"/>
              </a:endParaRPr>
            </a:p>
            <a:p>
              <a:pPr marL="19050" marR="64135">
                <a:lnSpc>
                  <a:spcPct val="100000"/>
                </a:lnSpc>
                <a:spcBef>
                  <a:spcPts val="1120"/>
                </a:spcBef>
              </a:pPr>
              <a:r>
                <a:rPr sz="2800" b="0" dirty="0">
                  <a:latin typeface="Calibri Light"/>
                  <a:cs typeface="Calibri Light"/>
                </a:rPr>
                <a:t>Die </a:t>
              </a:r>
              <a:r>
                <a:rPr sz="2800" b="0" spc="-5" dirty="0">
                  <a:latin typeface="Calibri Light"/>
                  <a:cs typeface="Calibri Light"/>
                </a:rPr>
                <a:t>Realschulen </a:t>
              </a:r>
              <a:r>
                <a:rPr sz="2800" b="0" dirty="0">
                  <a:latin typeface="Calibri Light"/>
                  <a:cs typeface="Calibri Light"/>
                </a:rPr>
                <a:t>plus </a:t>
              </a:r>
              <a:r>
                <a:rPr sz="2800" b="0" spc="-15" dirty="0">
                  <a:latin typeface="Calibri Light"/>
                  <a:cs typeface="Calibri Light"/>
                </a:rPr>
                <a:t>kooperieren </a:t>
              </a:r>
              <a:r>
                <a:rPr sz="2800" b="0" dirty="0">
                  <a:latin typeface="Calibri Light"/>
                  <a:cs typeface="Calibri Light"/>
                </a:rPr>
                <a:t>mit </a:t>
              </a:r>
              <a:r>
                <a:rPr sz="2800" b="0" spc="-25" dirty="0">
                  <a:latin typeface="Calibri Light"/>
                  <a:cs typeface="Calibri Light"/>
                </a:rPr>
                <a:t>Part-  </a:t>
              </a:r>
              <a:r>
                <a:rPr sz="2800" b="0" dirty="0">
                  <a:latin typeface="Calibri Light"/>
                  <a:cs typeface="Calibri Light"/>
                </a:rPr>
                <a:t>nern aus der </a:t>
              </a:r>
              <a:r>
                <a:rPr sz="2800" b="0" spc="-10" dirty="0">
                  <a:latin typeface="Calibri Light"/>
                  <a:cs typeface="Calibri Light"/>
                </a:rPr>
                <a:t>Wirtschaft, </a:t>
              </a:r>
              <a:r>
                <a:rPr sz="2800" b="0" dirty="0">
                  <a:latin typeface="Calibri Light"/>
                  <a:cs typeface="Calibri Light"/>
                </a:rPr>
                <a:t>den </a:t>
              </a:r>
              <a:r>
                <a:rPr sz="2800" b="0" spc="-5" dirty="0">
                  <a:latin typeface="Calibri Light"/>
                  <a:cs typeface="Calibri Light"/>
                </a:rPr>
                <a:t>Kammern,</a:t>
              </a:r>
              <a:r>
                <a:rPr sz="2800" b="0" spc="-65" dirty="0">
                  <a:latin typeface="Calibri Light"/>
                  <a:cs typeface="Calibri Light"/>
                </a:rPr>
                <a:t> </a:t>
              </a:r>
              <a:r>
                <a:rPr sz="2800" b="0" dirty="0">
                  <a:latin typeface="Calibri Light"/>
                  <a:cs typeface="Calibri Light"/>
                </a:rPr>
                <a:t>der  </a:t>
              </a:r>
              <a:r>
                <a:rPr sz="2800" b="0" spc="-5" dirty="0">
                  <a:latin typeface="Calibri Light"/>
                  <a:cs typeface="Calibri Light"/>
                </a:rPr>
                <a:t>Bundesagentur </a:t>
              </a:r>
              <a:r>
                <a:rPr sz="2800" b="0" dirty="0">
                  <a:latin typeface="Calibri Light"/>
                  <a:cs typeface="Calibri Light"/>
                </a:rPr>
                <a:t>für Arbeit</a:t>
              </a:r>
              <a:r>
                <a:rPr sz="2800" b="0" spc="-80" dirty="0">
                  <a:latin typeface="Calibri Light"/>
                  <a:cs typeface="Calibri Light"/>
                </a:rPr>
                <a:t> </a:t>
              </a:r>
              <a:r>
                <a:rPr sz="2800" b="0" spc="-40" dirty="0">
                  <a:latin typeface="Calibri Light"/>
                  <a:cs typeface="Calibri Light"/>
                </a:rPr>
                <a:t>usw.</a:t>
              </a:r>
              <a:endParaRPr sz="2800" dirty="0">
                <a:latin typeface="Calibri Light"/>
                <a:cs typeface="Calibri Light"/>
              </a:endParaRPr>
            </a:p>
            <a:p>
              <a:pPr marL="19050" marR="227329">
                <a:lnSpc>
                  <a:spcPct val="100000"/>
                </a:lnSpc>
                <a:spcBef>
                  <a:spcPts val="1200"/>
                </a:spcBef>
              </a:pPr>
              <a:r>
                <a:rPr sz="2800" b="0" spc="-5" dirty="0">
                  <a:latin typeface="Calibri Light"/>
                  <a:cs typeface="Calibri Light"/>
                </a:rPr>
                <a:t>So </a:t>
              </a:r>
              <a:r>
                <a:rPr sz="2800" b="0" dirty="0">
                  <a:latin typeface="Calibri Light"/>
                  <a:cs typeface="Calibri Light"/>
                </a:rPr>
                <a:t>lernen die Kinder und </a:t>
              </a:r>
              <a:r>
                <a:rPr sz="2800" b="0" spc="-5" dirty="0">
                  <a:latin typeface="Calibri Light"/>
                  <a:cs typeface="Calibri Light"/>
                </a:rPr>
                <a:t>Jugendlichen</a:t>
              </a:r>
              <a:r>
                <a:rPr sz="2800" b="0" spc="-65" dirty="0">
                  <a:latin typeface="Calibri Light"/>
                  <a:cs typeface="Calibri Light"/>
                </a:rPr>
                <a:t> </a:t>
              </a:r>
              <a:r>
                <a:rPr sz="2800" b="0" dirty="0">
                  <a:latin typeface="Calibri Light"/>
                  <a:cs typeface="Calibri Light"/>
                </a:rPr>
                <a:t>die  </a:t>
              </a:r>
              <a:r>
                <a:rPr sz="2800" b="0" spc="-10" dirty="0">
                  <a:latin typeface="Calibri Light"/>
                  <a:cs typeface="Calibri Light"/>
                </a:rPr>
                <a:t>Vielfalt </a:t>
              </a:r>
              <a:r>
                <a:rPr sz="2800" b="0" dirty="0">
                  <a:latin typeface="Calibri Light"/>
                  <a:cs typeface="Calibri Light"/>
                </a:rPr>
                <a:t>der </a:t>
              </a:r>
              <a:r>
                <a:rPr sz="2800" b="0" spc="-10" dirty="0">
                  <a:latin typeface="Calibri Light"/>
                  <a:cs typeface="Calibri Light"/>
                </a:rPr>
                <a:t>Berufswelt</a:t>
              </a:r>
              <a:r>
                <a:rPr sz="2800" b="0" spc="-30" dirty="0">
                  <a:latin typeface="Calibri Light"/>
                  <a:cs typeface="Calibri Light"/>
                </a:rPr>
                <a:t> </a:t>
              </a:r>
              <a:r>
                <a:rPr sz="2800" b="0" spc="-10" dirty="0">
                  <a:latin typeface="Calibri Light"/>
                  <a:cs typeface="Calibri Light"/>
                </a:rPr>
                <a:t>kennen.</a:t>
              </a:r>
              <a:endParaRPr sz="2800" dirty="0">
                <a:latin typeface="Calibri Light"/>
                <a:cs typeface="Calibri Light"/>
              </a:endParaRPr>
            </a:p>
          </p:txBody>
        </p:sp>
        <p:sp>
          <p:nvSpPr>
            <p:cNvPr id="6" name="object 6"/>
            <p:cNvSpPr/>
            <p:nvPr/>
          </p:nvSpPr>
          <p:spPr>
            <a:xfrm>
              <a:off x="1022299" y="3339604"/>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
          <p:nvSpPr>
            <p:cNvPr id="7" name="object 7"/>
            <p:cNvSpPr/>
            <p:nvPr/>
          </p:nvSpPr>
          <p:spPr>
            <a:xfrm>
              <a:off x="1011199" y="6461493"/>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8" name="object 8"/>
          <p:cNvSpPr/>
          <p:nvPr/>
        </p:nvSpPr>
        <p:spPr>
          <a:xfrm>
            <a:off x="8153400" y="1984298"/>
            <a:ext cx="6858000" cy="460587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299085" cy="348615"/>
          </a:xfrm>
          <a:prstGeom prst="rect">
            <a:avLst/>
          </a:prstGeom>
        </p:spPr>
        <p:txBody>
          <a:bodyPr vert="horz" wrap="square" lIns="0" tIns="0" rIns="0" bIns="0" rtlCol="0">
            <a:spAutoFit/>
          </a:bodyPr>
          <a:lstStyle/>
          <a:p>
            <a:pPr marL="12700">
              <a:lnSpc>
                <a:spcPct val="100000"/>
              </a:lnSpc>
            </a:pPr>
            <a:r>
              <a:rPr sz="2200" spc="-40" dirty="0">
                <a:latin typeface="Calibri"/>
                <a:cs typeface="Calibri"/>
              </a:rPr>
              <a:t>10</a:t>
            </a:r>
            <a:endParaRPr sz="2200">
              <a:latin typeface="Calibri"/>
              <a:cs typeface="Calibri"/>
            </a:endParaRPr>
          </a:p>
        </p:txBody>
      </p:sp>
      <p:sp>
        <p:nvSpPr>
          <p:cNvPr id="10" name="object 10"/>
          <p:cNvSpPr txBox="1"/>
          <p:nvPr/>
        </p:nvSpPr>
        <p:spPr>
          <a:xfrm>
            <a:off x="1623999" y="9314402"/>
            <a:ext cx="55134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sz="3400">
              <a:latin typeface="Calibri Light"/>
              <a:cs typeface="Calibri Light"/>
            </a:endParaRPr>
          </a:p>
        </p:txBody>
      </p:sp>
      <p:sp>
        <p:nvSpPr>
          <p:cNvPr id="11" name="object 11"/>
          <p:cNvSpPr txBox="1"/>
          <p:nvPr/>
        </p:nvSpPr>
        <p:spPr>
          <a:xfrm>
            <a:off x="9313278" y="9332401"/>
            <a:ext cx="5711190" cy="406400"/>
          </a:xfrm>
          <a:prstGeom prst="rect">
            <a:avLst/>
          </a:prstGeom>
        </p:spPr>
        <p:txBody>
          <a:bodyPr vert="horz" wrap="square" lIns="0" tIns="0" rIns="0" bIns="0" rtlCol="0">
            <a:spAutoFit/>
          </a:bodyPr>
          <a:lstStyle/>
          <a:p>
            <a:pPr marL="12700">
              <a:lnSpc>
                <a:spcPts val="2950"/>
              </a:lnSpc>
            </a:pPr>
            <a:r>
              <a:rPr sz="3000" b="0" spc="-20" dirty="0">
                <a:latin typeface="Calibri Light"/>
                <a:cs typeface="Calibri Light"/>
              </a:rPr>
              <a:t>Praxis </a:t>
            </a:r>
            <a:r>
              <a:rPr sz="3000" b="0" spc="-15" dirty="0">
                <a:latin typeface="Calibri Light"/>
                <a:cs typeface="Calibri Light"/>
              </a:rPr>
              <a:t>erfahren </a:t>
            </a:r>
            <a:r>
              <a:rPr sz="3000" b="0" dirty="0">
                <a:latin typeface="Calibri Light"/>
                <a:cs typeface="Calibri Light"/>
              </a:rPr>
              <a:t>– </a:t>
            </a:r>
            <a:r>
              <a:rPr sz="3000" b="0" spc="-15" dirty="0">
                <a:latin typeface="Calibri Light"/>
                <a:cs typeface="Calibri Light"/>
              </a:rPr>
              <a:t>Kompetenz</a:t>
            </a:r>
            <a:r>
              <a:rPr sz="3000" b="0" spc="-30" dirty="0">
                <a:latin typeface="Calibri Light"/>
                <a:cs typeface="Calibri Light"/>
              </a:rPr>
              <a:t> </a:t>
            </a:r>
            <a:r>
              <a:rPr sz="3000" b="0" spc="-15" dirty="0">
                <a:latin typeface="Calibri Light"/>
                <a:cs typeface="Calibri Light"/>
              </a:rPr>
              <a:t>steigern</a:t>
            </a:r>
            <a:endParaRPr sz="3000">
              <a:latin typeface="Calibri Light"/>
              <a:cs typeface="Calibri Light"/>
            </a:endParaRPr>
          </a:p>
        </p:txBody>
      </p:sp>
      <p:sp>
        <p:nvSpPr>
          <p:cNvPr id="12" name="object 10"/>
          <p:cNvSpPr txBox="1"/>
          <p:nvPr/>
        </p:nvSpPr>
        <p:spPr>
          <a:xfrm>
            <a:off x="8051800" y="584200"/>
            <a:ext cx="55134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sz="3400" dirty="0">
              <a:latin typeface="Calibri Light"/>
              <a:cs typeface="Calibri Ligh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a:spLocks/>
          </p:cNvSpPr>
          <p:nvPr/>
        </p:nvSpPr>
        <p:spPr bwMode="auto">
          <a:xfrm>
            <a:off x="1320800" y="9420225"/>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5" name="object 3"/>
          <p:cNvSpPr>
            <a:spLocks/>
          </p:cNvSpPr>
          <p:nvPr/>
        </p:nvSpPr>
        <p:spPr bwMode="auto">
          <a:xfrm>
            <a:off x="1371600" y="9472613"/>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6" name="object 4"/>
          <p:cNvSpPr>
            <a:spLocks/>
          </p:cNvSpPr>
          <p:nvPr/>
        </p:nvSpPr>
        <p:spPr bwMode="auto">
          <a:xfrm>
            <a:off x="0" y="0"/>
            <a:ext cx="6724650" cy="1022350"/>
          </a:xfrm>
          <a:custGeom>
            <a:avLst/>
            <a:gdLst>
              <a:gd name="T0" fmla="*/ 6724104 w 6725284"/>
              <a:gd name="T1" fmla="*/ 0 h 1021715"/>
              <a:gd name="T2" fmla="*/ 0 w 6725284"/>
              <a:gd name="T3" fmla="*/ 0 h 1021715"/>
              <a:gd name="T4" fmla="*/ 0 w 6725284"/>
              <a:gd name="T5" fmla="*/ 1021930 h 1021715"/>
              <a:gd name="T6" fmla="*/ 5562203 w 6725284"/>
              <a:gd name="T7" fmla="*/ 1021129 h 1021715"/>
              <a:gd name="T8" fmla="*/ 6724104 w 6725284"/>
              <a:gd name="T9" fmla="*/ 0 h 1021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5284" h="1021715">
                <a:moveTo>
                  <a:pt x="6724738" y="0"/>
                </a:moveTo>
                <a:lnTo>
                  <a:pt x="0" y="0"/>
                </a:lnTo>
                <a:lnTo>
                  <a:pt x="0" y="1021295"/>
                </a:lnTo>
                <a:lnTo>
                  <a:pt x="5562727" y="1020495"/>
                </a:lnTo>
                <a:lnTo>
                  <a:pt x="6724738"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933700" y="3949700"/>
            <a:ext cx="2428875" cy="317500"/>
          </a:xfrm>
          <a:prstGeom prst="rect">
            <a:avLst/>
          </a:prstGeom>
        </p:spPr>
        <p:txBody>
          <a:bodyPr lIns="0" tIns="0" rIns="0" bIns="0">
            <a:spAutoFit/>
          </a:bodyPr>
          <a:lstStyle/>
          <a:p>
            <a:pPr marL="12700" fontAlgn="auto">
              <a:spcBef>
                <a:spcPts val="0"/>
              </a:spcBef>
              <a:spcAft>
                <a:spcPts val="0"/>
              </a:spcAft>
              <a:defRPr/>
            </a:pPr>
            <a:r>
              <a:rPr lang="de-DE" sz="2000" spc="-10" dirty="0" smtClean="0">
                <a:latin typeface="Calibri"/>
                <a:cs typeface="Calibri"/>
              </a:rPr>
              <a:t>Platz </a:t>
            </a:r>
            <a:r>
              <a:rPr lang="de-DE" sz="2000" spc="-35" dirty="0" smtClean="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9402763" y="9371013"/>
            <a:ext cx="5621337" cy="406400"/>
          </a:xfrm>
          <a:prstGeom prst="rect">
            <a:avLst/>
          </a:prstGeom>
        </p:spPr>
        <p:txBody>
          <a:bodyPr lIns="0" tIns="0" rIns="0" bIns="0">
            <a:spAutoFit/>
          </a:bodyPr>
          <a:lstStyle/>
          <a:p>
            <a:pPr marL="12700" fontAlgn="auto">
              <a:lnSpc>
                <a:spcPts val="3095"/>
              </a:lnSpc>
              <a:spcBef>
                <a:spcPts val="0"/>
              </a:spcBef>
              <a:spcAft>
                <a:spcPts val="0"/>
              </a:spcAft>
              <a:defRPr/>
            </a:pPr>
            <a:r>
              <a:rPr sz="3000" spc="-35" dirty="0">
                <a:latin typeface="Calibri"/>
                <a:cs typeface="Calibri"/>
              </a:rPr>
              <a:t>Praxis </a:t>
            </a:r>
            <a:r>
              <a:rPr sz="3000" spc="-75" dirty="0">
                <a:latin typeface="Calibri"/>
                <a:cs typeface="Calibri"/>
              </a:rPr>
              <a:t>erfahren </a:t>
            </a:r>
            <a:r>
              <a:rPr sz="3000" spc="-145" dirty="0">
                <a:latin typeface="Calibri"/>
                <a:cs typeface="Calibri"/>
              </a:rPr>
              <a:t>– </a:t>
            </a:r>
            <a:r>
              <a:rPr sz="3000" spc="-45" dirty="0">
                <a:latin typeface="Calibri"/>
                <a:cs typeface="Calibri"/>
              </a:rPr>
              <a:t>Kompetenz</a:t>
            </a:r>
            <a:r>
              <a:rPr sz="3000" spc="175" dirty="0">
                <a:latin typeface="Calibri"/>
                <a:cs typeface="Calibri"/>
              </a:rPr>
              <a:t> </a:t>
            </a:r>
            <a:r>
              <a:rPr sz="3000" spc="-45" dirty="0">
                <a:latin typeface="Calibri"/>
                <a:cs typeface="Calibri"/>
              </a:rPr>
              <a:t>steigern</a:t>
            </a:r>
            <a:endParaRPr sz="3000">
              <a:latin typeface="Calibri"/>
              <a:cs typeface="Calibri"/>
            </a:endParaRPr>
          </a:p>
        </p:txBody>
      </p:sp>
      <p:sp>
        <p:nvSpPr>
          <p:cNvPr id="6" name="object 6"/>
          <p:cNvSpPr txBox="1"/>
          <p:nvPr/>
        </p:nvSpPr>
        <p:spPr>
          <a:xfrm>
            <a:off x="14808200" y="644525"/>
            <a:ext cx="260350" cy="349250"/>
          </a:xfrm>
          <a:prstGeom prst="rect">
            <a:avLst/>
          </a:prstGeom>
        </p:spPr>
        <p:txBody>
          <a:bodyPr lIns="0" tIns="0" rIns="0" bIns="0">
            <a:spAutoFit/>
          </a:bodyPr>
          <a:lstStyle/>
          <a:p>
            <a:pPr marL="12700" fontAlgn="auto">
              <a:spcBef>
                <a:spcPts val="0"/>
              </a:spcBef>
              <a:spcAft>
                <a:spcPts val="0"/>
              </a:spcAft>
              <a:defRPr/>
            </a:pPr>
            <a:r>
              <a:rPr sz="2200" spc="-190" dirty="0">
                <a:latin typeface="Calibri"/>
                <a:cs typeface="Calibri"/>
              </a:rPr>
              <a:t>11</a:t>
            </a:r>
            <a:endParaRPr sz="2200">
              <a:latin typeface="Calibri"/>
              <a:cs typeface="Calibri"/>
            </a:endParaRPr>
          </a:p>
        </p:txBody>
      </p:sp>
      <p:sp>
        <p:nvSpPr>
          <p:cNvPr id="10" name="object 7"/>
          <p:cNvSpPr txBox="1"/>
          <p:nvPr/>
        </p:nvSpPr>
        <p:spPr>
          <a:xfrm>
            <a:off x="1623999" y="9314402"/>
            <a:ext cx="55896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lang="de-DE" sz="3400" dirty="0">
              <a:latin typeface="Calibri Light"/>
              <a:cs typeface="Calibri Light"/>
            </a:endParaRPr>
          </a:p>
        </p:txBody>
      </p:sp>
    </p:spTree>
    <p:extLst>
      <p:ext uri="{BB962C8B-B14F-4D97-AF65-F5344CB8AC3E}">
        <p14:creationId xmlns:p14="http://schemas.microsoft.com/office/powerpoint/2010/main" val="597812039"/>
      </p:ext>
    </p:extLst>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6719570" cy="1016635"/>
          </a:xfrm>
          <a:custGeom>
            <a:avLst/>
            <a:gdLst/>
            <a:ahLst/>
            <a:cxnLst/>
            <a:rect l="l" t="t" r="r" b="b"/>
            <a:pathLst>
              <a:path w="6719570" h="1016635">
                <a:moveTo>
                  <a:pt x="6719265" y="0"/>
                </a:moveTo>
                <a:lnTo>
                  <a:pt x="0" y="0"/>
                </a:lnTo>
                <a:lnTo>
                  <a:pt x="0" y="1016495"/>
                </a:lnTo>
                <a:lnTo>
                  <a:pt x="5562727" y="1015695"/>
                </a:lnTo>
                <a:lnTo>
                  <a:pt x="6719265" y="0"/>
                </a:lnTo>
                <a:close/>
              </a:path>
            </a:pathLst>
          </a:custGeom>
          <a:solidFill>
            <a:srgbClr val="0076A4"/>
          </a:solidFill>
        </p:spPr>
        <p:txBody>
          <a:bodyPr wrap="square" lIns="0" tIns="0" rIns="0" bIns="0" rtlCol="0"/>
          <a:lstStyle/>
          <a:p>
            <a:endParaRPr/>
          </a:p>
        </p:txBody>
      </p:sp>
      <p:sp>
        <p:nvSpPr>
          <p:cNvPr id="6" name="object 6"/>
          <p:cNvSpPr/>
          <p:nvPr/>
        </p:nvSpPr>
        <p:spPr>
          <a:xfrm>
            <a:off x="1295336" y="94037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7" name="object 7"/>
          <p:cNvSpPr/>
          <p:nvPr/>
        </p:nvSpPr>
        <p:spPr>
          <a:xfrm>
            <a:off x="1346904" y="94560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20" name="Gruppieren 19"/>
          <p:cNvGrpSpPr/>
          <p:nvPr/>
        </p:nvGrpSpPr>
        <p:grpSpPr>
          <a:xfrm>
            <a:off x="1299932" y="5646041"/>
            <a:ext cx="14371867" cy="3283527"/>
            <a:chOff x="1299933" y="6377368"/>
            <a:chExt cx="13731240" cy="3283527"/>
          </a:xfrm>
        </p:grpSpPr>
        <p:sp>
          <p:nvSpPr>
            <p:cNvPr id="2" name="object 2"/>
            <p:cNvSpPr txBox="1"/>
            <p:nvPr/>
          </p:nvSpPr>
          <p:spPr>
            <a:xfrm>
              <a:off x="1579333" y="6377368"/>
              <a:ext cx="4042410" cy="2739211"/>
            </a:xfrm>
            <a:prstGeom prst="rect">
              <a:avLst/>
            </a:prstGeom>
          </p:spPr>
          <p:txBody>
            <a:bodyPr vert="horz" wrap="square" lIns="0" tIns="0" rIns="0" bIns="0" rtlCol="0">
              <a:spAutoFit/>
            </a:bodyPr>
            <a:lstStyle/>
            <a:p>
              <a:pPr marL="12700">
                <a:lnSpc>
                  <a:spcPct val="100000"/>
                </a:lnSpc>
              </a:pPr>
              <a:r>
                <a:rPr sz="2400" b="1" spc="-5" dirty="0">
                  <a:solidFill>
                    <a:srgbClr val="B7274C"/>
                  </a:solidFill>
                  <a:latin typeface="Calibri"/>
                  <a:cs typeface="Calibri"/>
                </a:rPr>
                <a:t>Die FOS verbindet </a:t>
              </a:r>
              <a:r>
                <a:rPr sz="2400" b="1" dirty="0">
                  <a:solidFill>
                    <a:srgbClr val="B7274C"/>
                  </a:solidFill>
                  <a:latin typeface="Calibri"/>
                  <a:cs typeface="Calibri"/>
                </a:rPr>
                <a:t>Schule und</a:t>
              </a:r>
              <a:r>
                <a:rPr sz="2400" b="1" spc="-65" dirty="0">
                  <a:solidFill>
                    <a:srgbClr val="B7274C"/>
                  </a:solidFill>
                  <a:latin typeface="Calibri"/>
                  <a:cs typeface="Calibri"/>
                </a:rPr>
                <a:t> </a:t>
              </a:r>
              <a:r>
                <a:rPr sz="2400" b="1" spc="-15" dirty="0">
                  <a:solidFill>
                    <a:srgbClr val="B7274C"/>
                  </a:solidFill>
                  <a:latin typeface="Calibri"/>
                  <a:cs typeface="Calibri"/>
                </a:rPr>
                <a:t>Praxis</a:t>
              </a:r>
              <a:endParaRPr sz="2400" dirty="0">
                <a:latin typeface="Calibri"/>
                <a:cs typeface="Calibri"/>
              </a:endParaRPr>
            </a:p>
            <a:p>
              <a:pPr marL="12700" marR="5080">
                <a:lnSpc>
                  <a:spcPct val="100000"/>
                </a:lnSpc>
                <a:spcBef>
                  <a:spcPts val="1200"/>
                </a:spcBef>
              </a:pPr>
              <a:r>
                <a:rPr lang="de-DE" sz="2400" b="0" dirty="0" smtClean="0">
                  <a:latin typeface="Calibri Light"/>
                  <a:cs typeface="Calibri Light"/>
                </a:rPr>
                <a:t>Die </a:t>
              </a:r>
              <a:r>
                <a:rPr lang="de-DE" sz="2400" b="0" spc="-10" dirty="0" smtClean="0">
                  <a:latin typeface="Calibri Light"/>
                  <a:cs typeface="Calibri Light"/>
                </a:rPr>
                <a:t>Fachoberschule ist </a:t>
              </a:r>
              <a:r>
                <a:rPr lang="de-DE" sz="2400" b="0" dirty="0" smtClean="0">
                  <a:latin typeface="Calibri Light"/>
                  <a:cs typeface="Calibri Light"/>
                </a:rPr>
                <a:t>ein mit der</a:t>
              </a:r>
              <a:r>
                <a:rPr lang="de-DE" sz="2400" b="0" spc="-55" dirty="0" smtClean="0">
                  <a:latin typeface="Calibri Light"/>
                  <a:cs typeface="Calibri Light"/>
                </a:rPr>
                <a:t> </a:t>
              </a:r>
              <a:r>
                <a:rPr lang="de-DE" sz="2400" b="0" spc="-10" dirty="0" smtClean="0">
                  <a:latin typeface="Calibri Light"/>
                  <a:cs typeface="Calibri Light"/>
                </a:rPr>
                <a:t>Reals</a:t>
              </a:r>
              <a:r>
                <a:rPr lang="de-DE" sz="2400" b="0" dirty="0" smtClean="0">
                  <a:latin typeface="Calibri Light"/>
                  <a:cs typeface="Calibri Light"/>
                </a:rPr>
                <a:t>chule plus </a:t>
              </a:r>
              <a:r>
                <a:rPr lang="de-DE" sz="2400" b="0" spc="-10" dirty="0" smtClean="0">
                  <a:latin typeface="Calibri Light"/>
                  <a:cs typeface="Calibri Light"/>
                </a:rPr>
                <a:t>organisatorisch </a:t>
              </a:r>
              <a:r>
                <a:rPr lang="de-DE" sz="2400" b="0" spc="-5" dirty="0" smtClean="0">
                  <a:latin typeface="Calibri Light"/>
                  <a:cs typeface="Calibri Light"/>
                </a:rPr>
                <a:t>verbunde</a:t>
              </a:r>
              <a:r>
                <a:rPr lang="de-DE" sz="2400" b="0" dirty="0" smtClean="0">
                  <a:latin typeface="Calibri Light"/>
                  <a:cs typeface="Calibri Light"/>
                </a:rPr>
                <a:t>ner </a:t>
              </a:r>
              <a:r>
                <a:rPr lang="de-DE" sz="2400" b="0" spc="-10" dirty="0" smtClean="0">
                  <a:latin typeface="Calibri Light"/>
                  <a:cs typeface="Calibri Light"/>
                </a:rPr>
                <a:t>zweijähriger</a:t>
              </a:r>
              <a:r>
                <a:rPr lang="de-DE" sz="2400" b="0" spc="-30" dirty="0" smtClean="0">
                  <a:latin typeface="Calibri Light"/>
                  <a:cs typeface="Calibri Light"/>
                </a:rPr>
                <a:t> </a:t>
              </a:r>
              <a:r>
                <a:rPr lang="de-DE" sz="2400" b="0" spc="-5" dirty="0" smtClean="0">
                  <a:latin typeface="Calibri Light"/>
                  <a:cs typeface="Calibri Light"/>
                </a:rPr>
                <a:t>Bildungsgang der Berufsbildenden Schule.</a:t>
              </a:r>
              <a:endParaRPr lang="de-DE" sz="2400" dirty="0">
                <a:latin typeface="Calibri Light"/>
                <a:cs typeface="Calibri Light"/>
              </a:endParaRPr>
            </a:p>
          </p:txBody>
        </p:sp>
        <p:sp>
          <p:nvSpPr>
            <p:cNvPr id="3" name="object 3"/>
            <p:cNvSpPr txBox="1"/>
            <p:nvPr/>
          </p:nvSpPr>
          <p:spPr>
            <a:xfrm>
              <a:off x="6252933" y="6411150"/>
              <a:ext cx="3909060" cy="2739211"/>
            </a:xfrm>
            <a:prstGeom prst="rect">
              <a:avLst/>
            </a:prstGeom>
          </p:spPr>
          <p:txBody>
            <a:bodyPr vert="horz" wrap="square" lIns="0" tIns="0" rIns="0" bIns="0" rtlCol="0">
              <a:spAutoFit/>
            </a:bodyPr>
            <a:lstStyle/>
            <a:p>
              <a:pPr marL="12700">
                <a:lnSpc>
                  <a:spcPct val="100000"/>
                </a:lnSpc>
              </a:pPr>
              <a:r>
                <a:rPr sz="2400" b="1" spc="-15" dirty="0">
                  <a:solidFill>
                    <a:srgbClr val="B7274C"/>
                  </a:solidFill>
                  <a:latin typeface="Calibri"/>
                  <a:cs typeface="Calibri"/>
                </a:rPr>
                <a:t>Verschiedene</a:t>
              </a:r>
              <a:r>
                <a:rPr sz="2400" b="1" spc="-20" dirty="0">
                  <a:solidFill>
                    <a:srgbClr val="B7274C"/>
                  </a:solidFill>
                  <a:latin typeface="Calibri"/>
                  <a:cs typeface="Calibri"/>
                </a:rPr>
                <a:t> </a:t>
              </a:r>
              <a:r>
                <a:rPr sz="2400" b="1" spc="-10" dirty="0">
                  <a:solidFill>
                    <a:srgbClr val="B7274C"/>
                  </a:solidFill>
                  <a:latin typeface="Calibri"/>
                  <a:cs typeface="Calibri"/>
                </a:rPr>
                <a:t>Fachrichtungen</a:t>
              </a:r>
              <a:endParaRPr sz="2400" dirty="0">
                <a:latin typeface="Calibri"/>
                <a:cs typeface="Calibri"/>
              </a:endParaRPr>
            </a:p>
            <a:p>
              <a:pPr marL="12700" marR="5080">
                <a:lnSpc>
                  <a:spcPct val="100000"/>
                </a:lnSpc>
                <a:spcBef>
                  <a:spcPts val="1200"/>
                </a:spcBef>
              </a:pPr>
              <a:r>
                <a:rPr lang="de-DE" sz="2400" b="0" dirty="0" smtClean="0">
                  <a:latin typeface="Calibri Light"/>
                  <a:cs typeface="Calibri Light"/>
                </a:rPr>
                <a:t>Je nach </a:t>
              </a:r>
              <a:r>
                <a:rPr lang="de-DE" sz="2400" b="0" spc="-5" dirty="0" smtClean="0">
                  <a:latin typeface="Calibri Light"/>
                  <a:cs typeface="Calibri Light"/>
                </a:rPr>
                <a:t>Standort </a:t>
              </a:r>
              <a:r>
                <a:rPr lang="de-DE" sz="2400" b="0" spc="-10" dirty="0" smtClean="0">
                  <a:latin typeface="Calibri Light"/>
                  <a:cs typeface="Calibri Light"/>
                </a:rPr>
                <a:t>werden z. B.  </a:t>
              </a:r>
              <a:r>
                <a:rPr lang="de-DE" sz="2400" b="0" dirty="0" smtClean="0">
                  <a:latin typeface="Calibri Light"/>
                  <a:cs typeface="Calibri Light"/>
                </a:rPr>
                <a:t>die</a:t>
              </a:r>
              <a:r>
                <a:rPr lang="de-DE" sz="2400" b="0" spc="-65" dirty="0" smtClean="0">
                  <a:latin typeface="Calibri Light"/>
                  <a:cs typeface="Calibri Light"/>
                </a:rPr>
                <a:t> </a:t>
              </a:r>
              <a:r>
                <a:rPr lang="de-DE" sz="2400" b="0" spc="-10" dirty="0" smtClean="0">
                  <a:latin typeface="Calibri Light"/>
                  <a:cs typeface="Calibri Light"/>
                </a:rPr>
                <a:t>Fachrich</a:t>
              </a:r>
              <a:r>
                <a:rPr lang="de-DE" sz="2400" b="0" spc="-5" dirty="0" smtClean="0">
                  <a:latin typeface="Calibri Light"/>
                  <a:cs typeface="Calibri Light"/>
                </a:rPr>
                <a:t>tungen </a:t>
              </a:r>
              <a:r>
                <a:rPr lang="de-DE" sz="2400" b="0" spc="-10" dirty="0" smtClean="0">
                  <a:latin typeface="Calibri Light"/>
                  <a:cs typeface="Calibri Light"/>
                </a:rPr>
                <a:t>Wirtschaft </a:t>
              </a:r>
              <a:r>
                <a:rPr lang="de-DE" sz="2400" b="0" dirty="0" smtClean="0">
                  <a:latin typeface="Calibri Light"/>
                  <a:cs typeface="Calibri Light"/>
                </a:rPr>
                <a:t>und </a:t>
              </a:r>
              <a:r>
                <a:rPr lang="de-DE" sz="2400" b="0" spc="-10" dirty="0" smtClean="0">
                  <a:latin typeface="Calibri Light"/>
                  <a:cs typeface="Calibri Light"/>
                </a:rPr>
                <a:t>Verwaltung</a:t>
              </a:r>
              <a:r>
                <a:rPr lang="de-DE" sz="2400" b="0" spc="-10" smtClean="0">
                  <a:latin typeface="Calibri Light"/>
                  <a:cs typeface="Calibri Light"/>
                </a:rPr>
                <a:t>,  </a:t>
              </a:r>
              <a:r>
                <a:rPr lang="de-DE" sz="2400" b="0" smtClean="0">
                  <a:latin typeface="Calibri Light"/>
                  <a:cs typeface="Calibri Light"/>
                </a:rPr>
                <a:t>Gesundheit und Soziales, </a:t>
              </a:r>
              <a:r>
                <a:rPr lang="de-DE" sz="2400" b="0" spc="-30" dirty="0" smtClean="0">
                  <a:latin typeface="Calibri Light"/>
                  <a:cs typeface="Calibri Light"/>
                </a:rPr>
                <a:t>Technik, Gestaltung</a:t>
              </a:r>
              <a:r>
                <a:rPr lang="de-DE" sz="2400" spc="-30">
                  <a:latin typeface="Calibri Light"/>
                  <a:cs typeface="Calibri Light"/>
                </a:rPr>
                <a:t>, Agrarwirtschaft, Bio- und Umwelttechnologie </a:t>
              </a:r>
              <a:r>
                <a:rPr lang="de-DE" sz="2400" b="0" spc="-5" smtClean="0">
                  <a:latin typeface="Calibri Light"/>
                  <a:cs typeface="Calibri Light"/>
                </a:rPr>
                <a:t>angeboten</a:t>
              </a:r>
              <a:r>
                <a:rPr sz="2400" b="0" spc="-5" dirty="0" smtClean="0">
                  <a:latin typeface="Calibri Light"/>
                  <a:cs typeface="Calibri Light"/>
                </a:rPr>
                <a:t>.</a:t>
              </a:r>
              <a:endParaRPr sz="2400" dirty="0">
                <a:latin typeface="Calibri Light"/>
                <a:cs typeface="Calibri Light"/>
              </a:endParaRPr>
            </a:p>
          </p:txBody>
        </p:sp>
        <p:sp>
          <p:nvSpPr>
            <p:cNvPr id="4" name="object 4"/>
            <p:cNvSpPr txBox="1"/>
            <p:nvPr/>
          </p:nvSpPr>
          <p:spPr>
            <a:xfrm>
              <a:off x="10697933" y="6398463"/>
              <a:ext cx="4333240" cy="3262432"/>
            </a:xfrm>
            <a:prstGeom prst="rect">
              <a:avLst/>
            </a:prstGeom>
          </p:spPr>
          <p:txBody>
            <a:bodyPr vert="horz" wrap="square" lIns="0" tIns="0" rIns="0" bIns="0" rtlCol="0">
              <a:spAutoFit/>
            </a:bodyPr>
            <a:lstStyle/>
            <a:p>
              <a:pPr marL="12700">
                <a:lnSpc>
                  <a:spcPct val="100000"/>
                </a:lnSpc>
              </a:pPr>
              <a:r>
                <a:rPr lang="de-DE" sz="2400" b="1" dirty="0" smtClean="0">
                  <a:solidFill>
                    <a:srgbClr val="B7274C"/>
                  </a:solidFill>
                  <a:latin typeface="Calibri"/>
                  <a:cs typeface="Calibri"/>
                </a:rPr>
                <a:t>In zwei Jahren zur </a:t>
              </a:r>
              <a:r>
                <a:rPr lang="de-DE" sz="2400" b="1" spc="-10" dirty="0" smtClean="0">
                  <a:solidFill>
                    <a:srgbClr val="B7274C"/>
                  </a:solidFill>
                  <a:latin typeface="Calibri"/>
                  <a:cs typeface="Calibri"/>
                </a:rPr>
                <a:t>Fachhochschulreife</a:t>
              </a:r>
              <a:endParaRPr lang="de-DE" sz="2400" dirty="0" smtClean="0">
                <a:latin typeface="Calibri"/>
                <a:cs typeface="Calibri"/>
              </a:endParaRPr>
            </a:p>
            <a:p>
              <a:pPr marL="12700" marR="6985" algn="just">
                <a:lnSpc>
                  <a:spcPct val="100000"/>
                </a:lnSpc>
                <a:spcBef>
                  <a:spcPts val="1200"/>
                </a:spcBef>
              </a:pPr>
              <a:r>
                <a:rPr lang="de-DE" sz="2400" b="0" dirty="0" smtClean="0">
                  <a:latin typeface="Calibri Light"/>
                  <a:cs typeface="Calibri Light"/>
                </a:rPr>
                <a:t>Klasse 11: An </a:t>
              </a:r>
              <a:r>
                <a:rPr lang="de-DE" sz="2400" b="0" spc="-5" dirty="0" smtClean="0">
                  <a:latin typeface="Calibri Light"/>
                  <a:cs typeface="Calibri Light"/>
                </a:rPr>
                <a:t>jeweils </a:t>
              </a:r>
              <a:r>
                <a:rPr lang="de-DE" sz="2400" b="0" spc="-10" dirty="0" smtClean="0">
                  <a:latin typeface="Calibri Light"/>
                  <a:cs typeface="Calibri Light"/>
                </a:rPr>
                <a:t>drei </a:t>
              </a:r>
              <a:r>
                <a:rPr lang="de-DE" sz="2400" b="0" spc="-40" dirty="0" smtClean="0">
                  <a:latin typeface="Calibri Light"/>
                  <a:cs typeface="Calibri Light"/>
                </a:rPr>
                <a:t>Tagen </a:t>
              </a:r>
              <a:r>
                <a:rPr lang="de-DE" sz="2400" b="0" dirty="0" smtClean="0">
                  <a:latin typeface="Calibri Light"/>
                  <a:cs typeface="Calibri Light"/>
                </a:rPr>
                <a:t>der</a:t>
              </a:r>
              <a:r>
                <a:rPr lang="de-DE" sz="2400" b="0" spc="-280" dirty="0" smtClean="0">
                  <a:latin typeface="Calibri Light"/>
                  <a:cs typeface="Calibri Light"/>
                </a:rPr>
                <a:t> </a:t>
              </a:r>
              <a:r>
                <a:rPr lang="de-DE" sz="2400" b="0" spc="-35" dirty="0" smtClean="0">
                  <a:latin typeface="Calibri Light"/>
                  <a:cs typeface="Calibri Light"/>
                </a:rPr>
                <a:t>Wo</a:t>
              </a:r>
              <a:r>
                <a:rPr lang="de-DE" sz="2400" b="0" dirty="0" smtClean="0">
                  <a:latin typeface="Calibri Light"/>
                  <a:cs typeface="Calibri Light"/>
                </a:rPr>
                <a:t>che </a:t>
              </a:r>
              <a:r>
                <a:rPr lang="de-DE" sz="2400" b="0" spc="-10" dirty="0" smtClean="0">
                  <a:latin typeface="Calibri Light"/>
                  <a:cs typeface="Calibri Light"/>
                </a:rPr>
                <a:t>Betriebspraktikum </a:t>
              </a:r>
              <a:r>
                <a:rPr lang="de-DE" sz="2400" b="0" dirty="0" smtClean="0">
                  <a:latin typeface="Calibri Light"/>
                  <a:cs typeface="Calibri Light"/>
                </a:rPr>
                <a:t>in der</a:t>
              </a:r>
              <a:r>
                <a:rPr lang="de-DE" sz="2400" b="0" spc="-80" dirty="0" smtClean="0">
                  <a:latin typeface="Calibri Light"/>
                  <a:cs typeface="Calibri Light"/>
                </a:rPr>
                <a:t> </a:t>
              </a:r>
              <a:r>
                <a:rPr lang="de-DE" sz="2400" b="0" spc="-10" dirty="0" smtClean="0">
                  <a:latin typeface="Calibri Light"/>
                  <a:cs typeface="Calibri Light"/>
                </a:rPr>
                <a:t>gewählten  Fachrichtung.</a:t>
              </a:r>
              <a:endParaRPr lang="de-DE" sz="2400" dirty="0" smtClean="0">
                <a:latin typeface="Calibri Light"/>
                <a:cs typeface="Calibri Light"/>
              </a:endParaRPr>
            </a:p>
            <a:p>
              <a:pPr marL="12700" marR="5080" algn="just">
                <a:lnSpc>
                  <a:spcPct val="100000"/>
                </a:lnSpc>
                <a:spcBef>
                  <a:spcPts val="1200"/>
                </a:spcBef>
              </a:pPr>
              <a:r>
                <a:rPr lang="de-DE" sz="2400" b="0" spc="5" dirty="0" smtClean="0">
                  <a:latin typeface="Calibri Light"/>
                  <a:cs typeface="Calibri Light"/>
                </a:rPr>
                <a:t>An </a:t>
              </a:r>
              <a:r>
                <a:rPr lang="de-DE" sz="2400" b="0" spc="10" dirty="0" smtClean="0">
                  <a:latin typeface="Calibri Light"/>
                  <a:cs typeface="Calibri Light"/>
                </a:rPr>
                <a:t>den </a:t>
              </a:r>
              <a:r>
                <a:rPr lang="de-DE" sz="2400" b="0" spc="5" dirty="0" smtClean="0">
                  <a:latin typeface="Calibri Light"/>
                  <a:cs typeface="Calibri Light"/>
                </a:rPr>
                <a:t>anderen </a:t>
              </a:r>
              <a:r>
                <a:rPr lang="de-DE" sz="2400" b="0" spc="10" dirty="0" smtClean="0">
                  <a:latin typeface="Calibri Light"/>
                  <a:cs typeface="Calibri Light"/>
                </a:rPr>
                <a:t>beiden </a:t>
              </a:r>
              <a:r>
                <a:rPr lang="de-DE" sz="2400" b="0" spc="-25" dirty="0" smtClean="0">
                  <a:latin typeface="Calibri Light"/>
                  <a:cs typeface="Calibri Light"/>
                </a:rPr>
                <a:t>Tagen </a:t>
              </a:r>
              <a:r>
                <a:rPr lang="de-DE" sz="2400" b="0" spc="10" dirty="0" smtClean="0">
                  <a:latin typeface="Calibri Light"/>
                  <a:cs typeface="Calibri Light"/>
                </a:rPr>
                <a:t>und </a:t>
              </a:r>
              <a:r>
                <a:rPr lang="de-DE" sz="2400" b="0" spc="15" dirty="0" smtClean="0">
                  <a:latin typeface="Calibri Light"/>
                  <a:cs typeface="Calibri Light"/>
                </a:rPr>
                <a:t>im  </a:t>
              </a:r>
              <a:r>
                <a:rPr lang="de-DE" sz="2400" b="0" spc="-15" dirty="0" smtClean="0">
                  <a:latin typeface="Calibri Light"/>
                  <a:cs typeface="Calibri Light"/>
                </a:rPr>
                <a:t>gesamten</a:t>
              </a:r>
              <a:r>
                <a:rPr lang="de-DE" sz="2400" b="0" spc="-140" dirty="0" smtClean="0">
                  <a:latin typeface="Calibri Light"/>
                  <a:cs typeface="Calibri Light"/>
                </a:rPr>
                <a:t> </a:t>
              </a:r>
              <a:r>
                <a:rPr lang="de-DE" sz="2400" b="0" spc="-10" dirty="0" smtClean="0">
                  <a:latin typeface="Calibri Light"/>
                  <a:cs typeface="Calibri Light"/>
                </a:rPr>
                <a:t>12.</a:t>
              </a:r>
              <a:r>
                <a:rPr lang="de-DE" sz="2400" b="0" spc="-140" dirty="0" smtClean="0">
                  <a:latin typeface="Calibri Light"/>
                  <a:cs typeface="Calibri Light"/>
                </a:rPr>
                <a:t> </a:t>
              </a:r>
              <a:r>
                <a:rPr lang="de-DE" sz="2400" b="0" spc="-10" dirty="0" smtClean="0">
                  <a:latin typeface="Calibri Light"/>
                  <a:cs typeface="Calibri Light"/>
                </a:rPr>
                <a:t>Schuljahr:</a:t>
              </a:r>
              <a:r>
                <a:rPr lang="de-DE" sz="2400" b="0" spc="-140" dirty="0" smtClean="0">
                  <a:latin typeface="Calibri Light"/>
                  <a:cs typeface="Calibri Light"/>
                </a:rPr>
                <a:t> U</a:t>
              </a:r>
              <a:r>
                <a:rPr lang="de-DE" sz="2400" b="0" spc="-15" dirty="0" smtClean="0">
                  <a:latin typeface="Calibri Light"/>
                  <a:cs typeface="Calibri Light"/>
                </a:rPr>
                <a:t>nter-</a:t>
              </a:r>
              <a:r>
                <a:rPr lang="de-DE" sz="2400" b="0" spc="-15" dirty="0" err="1" smtClean="0">
                  <a:latin typeface="Calibri Light"/>
                  <a:cs typeface="Calibri Light"/>
                </a:rPr>
                <a:t>richt</a:t>
              </a:r>
              <a:r>
                <a:rPr lang="de-DE" sz="2400" b="0" spc="-15" dirty="0" smtClean="0">
                  <a:latin typeface="Calibri Light"/>
                  <a:cs typeface="Calibri Light"/>
                </a:rPr>
                <a:t> in der Schule.</a:t>
              </a:r>
              <a:endParaRPr lang="de-DE" sz="2400" dirty="0">
                <a:latin typeface="Calibri Light"/>
                <a:cs typeface="Calibri Light"/>
              </a:endParaRPr>
            </a:p>
          </p:txBody>
        </p:sp>
        <p:sp>
          <p:nvSpPr>
            <p:cNvPr id="8" name="object 8"/>
            <p:cNvSpPr/>
            <p:nvPr/>
          </p:nvSpPr>
          <p:spPr>
            <a:xfrm>
              <a:off x="1299933" y="6488506"/>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sp>
          <p:nvSpPr>
            <p:cNvPr id="9" name="object 9"/>
            <p:cNvSpPr/>
            <p:nvPr/>
          </p:nvSpPr>
          <p:spPr>
            <a:xfrm>
              <a:off x="5998933" y="6501206"/>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sp>
          <p:nvSpPr>
            <p:cNvPr id="10" name="object 10"/>
            <p:cNvSpPr/>
            <p:nvPr/>
          </p:nvSpPr>
          <p:spPr>
            <a:xfrm>
              <a:off x="10444561" y="6560627"/>
              <a:ext cx="175381"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grpSp>
      <p:sp>
        <p:nvSpPr>
          <p:cNvPr id="11" name="object 11"/>
          <p:cNvSpPr/>
          <p:nvPr/>
        </p:nvSpPr>
        <p:spPr>
          <a:xfrm>
            <a:off x="8157933" y="1079512"/>
            <a:ext cx="6523267" cy="4255086"/>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14846300" y="645159"/>
            <a:ext cx="293370" cy="348615"/>
          </a:xfrm>
          <a:prstGeom prst="rect">
            <a:avLst/>
          </a:prstGeom>
        </p:spPr>
        <p:txBody>
          <a:bodyPr vert="horz" wrap="square" lIns="0" tIns="0" rIns="0" bIns="0" rtlCol="0">
            <a:spAutoFit/>
          </a:bodyPr>
          <a:lstStyle/>
          <a:p>
            <a:pPr marL="12700">
              <a:lnSpc>
                <a:spcPct val="100000"/>
              </a:lnSpc>
            </a:pPr>
            <a:r>
              <a:rPr lang="de-DE" sz="2200" spc="-65" dirty="0">
                <a:latin typeface="Calibri"/>
                <a:cs typeface="Calibri"/>
              </a:rPr>
              <a:t>12</a:t>
            </a:r>
            <a:endParaRPr sz="2200">
              <a:latin typeface="Calibri"/>
              <a:cs typeface="Calibri"/>
            </a:endParaRPr>
          </a:p>
        </p:txBody>
      </p:sp>
      <p:sp>
        <p:nvSpPr>
          <p:cNvPr id="13" name="object 13"/>
          <p:cNvSpPr txBox="1"/>
          <p:nvPr/>
        </p:nvSpPr>
        <p:spPr>
          <a:xfrm>
            <a:off x="1598536" y="9279399"/>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a:latin typeface="Calibri Light"/>
              <a:cs typeface="Calibri Light"/>
            </a:endParaRPr>
          </a:p>
        </p:txBody>
      </p:sp>
      <p:sp>
        <p:nvSpPr>
          <p:cNvPr id="14" name="object 14"/>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5" name="object 13"/>
          <p:cNvSpPr txBox="1"/>
          <p:nvPr/>
        </p:nvSpPr>
        <p:spPr>
          <a:xfrm>
            <a:off x="8128000" y="355600"/>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dirty="0">
              <a:latin typeface="Calibri Light"/>
              <a:cs typeface="Calibri Light"/>
            </a:endParaRPr>
          </a:p>
        </p:txBody>
      </p:sp>
      <p:grpSp>
        <p:nvGrpSpPr>
          <p:cNvPr id="19" name="Gruppieren 18"/>
          <p:cNvGrpSpPr/>
          <p:nvPr/>
        </p:nvGrpSpPr>
        <p:grpSpPr>
          <a:xfrm>
            <a:off x="342193" y="1079512"/>
            <a:ext cx="7315200" cy="4255087"/>
            <a:chOff x="1422400" y="2565400"/>
            <a:chExt cx="4318000" cy="2667000"/>
          </a:xfrm>
        </p:grpSpPr>
        <p:sp>
          <p:nvSpPr>
            <p:cNvPr id="16" name="object 16"/>
            <p:cNvSpPr/>
            <p:nvPr/>
          </p:nvSpPr>
          <p:spPr>
            <a:xfrm>
              <a:off x="1422400" y="3183445"/>
              <a:ext cx="4318000" cy="2048955"/>
            </a:xfrm>
            <a:custGeom>
              <a:avLst/>
              <a:gdLst/>
              <a:ahLst/>
              <a:cxnLst/>
              <a:rect l="l" t="t" r="r" b="b"/>
              <a:pathLst>
                <a:path w="4318000" h="1386204">
                  <a:moveTo>
                    <a:pt x="0" y="1385785"/>
                  </a:moveTo>
                  <a:lnTo>
                    <a:pt x="4318000" y="1385785"/>
                  </a:lnTo>
                  <a:lnTo>
                    <a:pt x="4318000" y="0"/>
                  </a:lnTo>
                  <a:lnTo>
                    <a:pt x="0" y="0"/>
                  </a:lnTo>
                  <a:lnTo>
                    <a:pt x="0" y="1385785"/>
                  </a:lnTo>
                  <a:close/>
                </a:path>
              </a:pathLst>
            </a:custGeom>
            <a:solidFill>
              <a:srgbClr val="DCDFE9"/>
            </a:solidFill>
          </p:spPr>
          <p:txBody>
            <a:bodyPr wrap="square" lIns="0" tIns="0" rIns="0" bIns="0" rtlCol="0"/>
            <a:lstStyle/>
            <a:p>
              <a:endParaRPr sz="2400"/>
            </a:p>
          </p:txBody>
        </p:sp>
        <p:sp>
          <p:nvSpPr>
            <p:cNvPr id="17" name="object 17"/>
            <p:cNvSpPr/>
            <p:nvPr/>
          </p:nvSpPr>
          <p:spPr>
            <a:xfrm>
              <a:off x="1422400" y="2565400"/>
              <a:ext cx="4318000" cy="618490"/>
            </a:xfrm>
            <a:custGeom>
              <a:avLst/>
              <a:gdLst/>
              <a:ahLst/>
              <a:cxnLst/>
              <a:rect l="l" t="t" r="r" b="b"/>
              <a:pathLst>
                <a:path w="4318000" h="618489">
                  <a:moveTo>
                    <a:pt x="0" y="618045"/>
                  </a:moveTo>
                  <a:lnTo>
                    <a:pt x="4318000" y="618045"/>
                  </a:lnTo>
                  <a:lnTo>
                    <a:pt x="4318000" y="0"/>
                  </a:lnTo>
                  <a:lnTo>
                    <a:pt x="0" y="0"/>
                  </a:lnTo>
                  <a:lnTo>
                    <a:pt x="0" y="618045"/>
                  </a:lnTo>
                  <a:close/>
                </a:path>
              </a:pathLst>
            </a:custGeom>
            <a:solidFill>
              <a:srgbClr val="0076A4"/>
            </a:solidFill>
          </p:spPr>
          <p:txBody>
            <a:bodyPr wrap="square" lIns="0" tIns="0" rIns="0" bIns="0" rtlCol="0"/>
            <a:lstStyle/>
            <a:p>
              <a:endParaRPr sz="2400"/>
            </a:p>
          </p:txBody>
        </p:sp>
        <p:sp>
          <p:nvSpPr>
            <p:cNvPr id="18" name="object 18"/>
            <p:cNvSpPr txBox="1"/>
            <p:nvPr/>
          </p:nvSpPr>
          <p:spPr>
            <a:xfrm>
              <a:off x="1685314" y="2717767"/>
              <a:ext cx="3776345" cy="2514234"/>
            </a:xfrm>
            <a:prstGeom prst="rect">
              <a:avLst/>
            </a:prstGeom>
          </p:spPr>
          <p:txBody>
            <a:bodyPr vert="horz" wrap="square" lIns="0" tIns="0" rIns="0" bIns="0" rtlCol="0">
              <a:spAutoFit/>
            </a:bodyPr>
            <a:lstStyle/>
            <a:p>
              <a:pPr marL="12700" algn="just">
                <a:lnSpc>
                  <a:spcPct val="100000"/>
                </a:lnSpc>
              </a:pPr>
              <a:r>
                <a:rPr sz="3600" b="1" spc="90" dirty="0">
                  <a:solidFill>
                    <a:srgbClr val="FFFFFF"/>
                  </a:solidFill>
                  <a:latin typeface="Calibri"/>
                  <a:cs typeface="Calibri"/>
                </a:rPr>
                <a:t>Gut </a:t>
              </a:r>
              <a:r>
                <a:rPr sz="3600" b="1" spc="20" dirty="0">
                  <a:solidFill>
                    <a:srgbClr val="FFFFFF"/>
                  </a:solidFill>
                  <a:latin typeface="Calibri"/>
                  <a:cs typeface="Calibri"/>
                </a:rPr>
                <a:t>zu</a:t>
              </a:r>
              <a:r>
                <a:rPr sz="3600" b="1" spc="-260" dirty="0">
                  <a:solidFill>
                    <a:srgbClr val="FFFFFF"/>
                  </a:solidFill>
                  <a:latin typeface="Calibri"/>
                  <a:cs typeface="Calibri"/>
                </a:rPr>
                <a:t> </a:t>
              </a:r>
              <a:r>
                <a:rPr sz="3600" b="1" spc="-5" dirty="0">
                  <a:solidFill>
                    <a:srgbClr val="FFFFFF"/>
                  </a:solidFill>
                  <a:latin typeface="Calibri"/>
                  <a:cs typeface="Calibri"/>
                </a:rPr>
                <a:t>wissen:</a:t>
              </a:r>
              <a:endParaRPr sz="3600" dirty="0">
                <a:latin typeface="Calibri"/>
                <a:cs typeface="Calibri"/>
              </a:endParaRPr>
            </a:p>
            <a:p>
              <a:pPr marL="12700" marR="5080" algn="just">
                <a:lnSpc>
                  <a:spcPct val="100000"/>
                </a:lnSpc>
                <a:spcBef>
                  <a:spcPts val="1685"/>
                </a:spcBef>
              </a:pPr>
              <a:r>
                <a:rPr lang="de-DE" sz="2400" b="0" spc="40" dirty="0" smtClean="0">
                  <a:latin typeface="Calibri Light"/>
                  <a:cs typeface="Calibri Light"/>
                </a:rPr>
                <a:t>Ein </a:t>
              </a:r>
              <a:r>
                <a:rPr lang="de-DE" sz="2400" b="0" spc="45" dirty="0" smtClean="0">
                  <a:latin typeface="Calibri Light"/>
                  <a:cs typeface="Calibri Light"/>
                </a:rPr>
                <a:t>erfolgreicher </a:t>
              </a:r>
              <a:r>
                <a:rPr lang="de-DE" sz="2400" b="0" spc="50" dirty="0" smtClean="0">
                  <a:latin typeface="Calibri Light"/>
                  <a:cs typeface="Calibri Light"/>
                </a:rPr>
                <a:t>Abschluss </a:t>
              </a:r>
              <a:r>
                <a:rPr lang="de-DE" sz="2400" b="0" spc="40" dirty="0" smtClean="0">
                  <a:latin typeface="Calibri Light"/>
                  <a:cs typeface="Calibri Light"/>
                </a:rPr>
                <a:t>der </a:t>
              </a:r>
              <a:r>
                <a:rPr lang="de-DE" sz="2400" b="0" spc="35" dirty="0" smtClean="0">
                  <a:latin typeface="Calibri Light"/>
                  <a:cs typeface="Calibri Light"/>
                </a:rPr>
                <a:t>Fach</a:t>
              </a:r>
              <a:r>
                <a:rPr lang="de-DE" sz="2400" b="0" spc="-5" dirty="0" smtClean="0">
                  <a:latin typeface="Calibri Light"/>
                  <a:cs typeface="Calibri Light"/>
                </a:rPr>
                <a:t>oberschule </a:t>
              </a:r>
              <a:r>
                <a:rPr lang="de-DE" sz="2400" b="0" spc="-15" dirty="0" smtClean="0">
                  <a:latin typeface="Calibri Light"/>
                  <a:cs typeface="Calibri Light"/>
                </a:rPr>
                <a:t>umfasst </a:t>
              </a:r>
              <a:r>
                <a:rPr lang="de-DE" sz="2400" b="0" dirty="0" smtClean="0">
                  <a:latin typeface="Calibri Light"/>
                  <a:cs typeface="Calibri Light"/>
                </a:rPr>
                <a:t>den schulischen </a:t>
              </a:r>
              <a:r>
                <a:rPr lang="de-DE" sz="2400" b="1" u="sng" dirty="0" smtClean="0">
                  <a:latin typeface="Calibri Light"/>
                  <a:cs typeface="Calibri Light"/>
                </a:rPr>
                <a:t>und</a:t>
              </a:r>
              <a:r>
                <a:rPr lang="de-DE" sz="2400" b="0" dirty="0" smtClean="0">
                  <a:latin typeface="Calibri Light"/>
                  <a:cs typeface="Calibri Light"/>
                </a:rPr>
                <a:t> </a:t>
              </a:r>
              <a:r>
                <a:rPr lang="de-DE" sz="2400" b="0" spc="10" dirty="0" smtClean="0">
                  <a:latin typeface="Calibri Light"/>
                  <a:cs typeface="Calibri Light"/>
                </a:rPr>
                <a:t>den </a:t>
              </a:r>
              <a:r>
                <a:rPr lang="de-DE" sz="2400" b="0" spc="5" dirty="0" smtClean="0">
                  <a:latin typeface="Calibri Light"/>
                  <a:cs typeface="Calibri Light"/>
                </a:rPr>
                <a:t>fachpraktischen </a:t>
              </a:r>
              <a:r>
                <a:rPr lang="de-DE" sz="2400" b="0" spc="-30" dirty="0" smtClean="0">
                  <a:latin typeface="Calibri Light"/>
                  <a:cs typeface="Calibri Light"/>
                </a:rPr>
                <a:t>Teil </a:t>
              </a:r>
              <a:r>
                <a:rPr lang="de-DE" sz="2400" b="0" spc="10" dirty="0" smtClean="0">
                  <a:latin typeface="Calibri Light"/>
                  <a:cs typeface="Calibri Light"/>
                </a:rPr>
                <a:t>der </a:t>
              </a:r>
              <a:r>
                <a:rPr lang="de-DE" sz="2400" b="0" spc="5" dirty="0" smtClean="0">
                  <a:latin typeface="Calibri Light"/>
                  <a:cs typeface="Calibri Light"/>
                </a:rPr>
                <a:t>Fachhoch</a:t>
              </a:r>
              <a:r>
                <a:rPr lang="de-DE" sz="2400" b="0" spc="-10" dirty="0" smtClean="0">
                  <a:latin typeface="Calibri Light"/>
                  <a:cs typeface="Calibri Light"/>
                </a:rPr>
                <a:t>schulreife. </a:t>
              </a:r>
              <a:r>
                <a:rPr lang="de-DE" sz="2400" spc="-10" dirty="0" smtClean="0">
                  <a:latin typeface="Calibri Light"/>
                  <a:cs typeface="Calibri Light"/>
                </a:rPr>
                <a:t>Anschluss: </a:t>
              </a:r>
              <a:endParaRPr lang="de-DE" sz="2400" b="0" spc="-10" dirty="0" smtClean="0">
                <a:latin typeface="Calibri Light"/>
                <a:cs typeface="Calibri Light"/>
              </a:endParaRPr>
            </a:p>
            <a:p>
              <a:pPr marL="12700" marR="5080" algn="just">
                <a:lnSpc>
                  <a:spcPct val="100000"/>
                </a:lnSpc>
                <a:spcBef>
                  <a:spcPts val="1685"/>
                </a:spcBef>
              </a:pPr>
              <a:r>
                <a:rPr lang="de-DE" sz="2400" spc="-10" dirty="0" smtClean="0">
                  <a:latin typeface="Calibri Light"/>
                  <a:cs typeface="Calibri Light"/>
                </a:rPr>
                <a:t>-    Studium an einer Fachhochschule</a:t>
              </a:r>
            </a:p>
            <a:p>
              <a:pPr marL="355600" marR="5080" indent="-342900" algn="just">
                <a:lnSpc>
                  <a:spcPct val="100000"/>
                </a:lnSpc>
                <a:spcBef>
                  <a:spcPts val="1685"/>
                </a:spcBef>
                <a:buFontTx/>
                <a:buChar char="-"/>
              </a:pPr>
              <a:r>
                <a:rPr lang="de-DE" sz="2400" spc="-10" dirty="0" smtClean="0">
                  <a:latin typeface="Calibri Light"/>
                  <a:cs typeface="Calibri Light"/>
                </a:rPr>
                <a:t>Erwerb des  Abiturs an der BOS II </a:t>
              </a:r>
              <a:r>
                <a:rPr lang="de-DE" sz="2400" spc="-10" dirty="0">
                  <a:latin typeface="Calibri Light"/>
                  <a:cs typeface="Calibri Light"/>
                </a:rPr>
                <a:t>der Berufsbildenden Schule</a:t>
              </a:r>
              <a:endParaRPr lang="de-DE" sz="2400" spc="-10" dirty="0" smtClean="0">
                <a:latin typeface="Calibri Light"/>
                <a:cs typeface="Calibri Light"/>
              </a:endParaRPr>
            </a:p>
            <a:p>
              <a:pPr marL="12700" marR="5080" algn="just">
                <a:lnSpc>
                  <a:spcPct val="100000"/>
                </a:lnSpc>
                <a:spcBef>
                  <a:spcPts val="1685"/>
                </a:spcBef>
              </a:pPr>
              <a:r>
                <a:rPr lang="de-DE" sz="2400" spc="-10" dirty="0" smtClean="0">
                  <a:latin typeface="Calibri Light"/>
                  <a:cs typeface="Calibri Light"/>
                </a:rPr>
                <a:t>-   duale Ausbildung</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p:cNvSpPr>
            <a:spLocks/>
          </p:cNvSpPr>
          <p:nvPr/>
        </p:nvSpPr>
        <p:spPr bwMode="auto">
          <a:xfrm>
            <a:off x="1295400" y="9305925"/>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7411" name="object 3"/>
          <p:cNvSpPr>
            <a:spLocks/>
          </p:cNvSpPr>
          <p:nvPr/>
        </p:nvSpPr>
        <p:spPr bwMode="auto">
          <a:xfrm>
            <a:off x="1346200" y="9358313"/>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7412" name="object 4"/>
          <p:cNvSpPr>
            <a:spLocks/>
          </p:cNvSpPr>
          <p:nvPr/>
        </p:nvSpPr>
        <p:spPr bwMode="auto">
          <a:xfrm>
            <a:off x="0" y="0"/>
            <a:ext cx="6713538" cy="1016000"/>
          </a:xfrm>
          <a:custGeom>
            <a:avLst/>
            <a:gdLst>
              <a:gd name="T0" fmla="*/ 6712941 w 6713220"/>
              <a:gd name="T1" fmla="*/ 0 h 1016000"/>
              <a:gd name="T2" fmla="*/ 0 w 6713220"/>
              <a:gd name="T3" fmla="*/ 0 h 1016000"/>
              <a:gd name="T4" fmla="*/ 0 w 6713220"/>
              <a:gd name="T5" fmla="*/ 1016000 h 1016000"/>
              <a:gd name="T6" fmla="*/ 5556906 w 6713220"/>
              <a:gd name="T7" fmla="*/ 1015187 h 1016000"/>
              <a:gd name="T8" fmla="*/ 6712941 w 6713220"/>
              <a:gd name="T9" fmla="*/ 0 h 101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3220" h="1016000">
                <a:moveTo>
                  <a:pt x="6712623" y="0"/>
                </a:moveTo>
                <a:lnTo>
                  <a:pt x="0" y="0"/>
                </a:lnTo>
                <a:lnTo>
                  <a:pt x="0" y="1016000"/>
                </a:lnTo>
                <a:lnTo>
                  <a:pt x="5556643" y="1015187"/>
                </a:lnTo>
                <a:lnTo>
                  <a:pt x="6712623" y="0"/>
                </a:lnTo>
                <a:close/>
              </a:path>
            </a:pathLst>
          </a:custGeom>
          <a:solidFill>
            <a:srgbClr val="0073A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3213100" y="4775200"/>
            <a:ext cx="2428875" cy="317500"/>
          </a:xfrm>
          <a:prstGeom prst="rect">
            <a:avLst/>
          </a:prstGeom>
        </p:spPr>
        <p:txBody>
          <a:bodyPr lIns="0" tIns="0" rIns="0" bIns="0">
            <a:spAutoFit/>
          </a:bodyPr>
          <a:lstStyle/>
          <a:p>
            <a:pPr marL="12700" fontAlgn="auto">
              <a:spcBef>
                <a:spcPts val="0"/>
              </a:spcBef>
              <a:spcAft>
                <a:spcPts val="0"/>
              </a:spcAft>
              <a:defRPr/>
            </a:pPr>
            <a:r>
              <a:rPr lang="de-DE" sz="2000" spc="-10" dirty="0" smtClean="0">
                <a:latin typeface="Calibri"/>
                <a:cs typeface="Calibri"/>
              </a:rPr>
              <a:t>Platz </a:t>
            </a:r>
            <a:r>
              <a:rPr lang="de-DE" sz="2000" spc="-35" dirty="0" smtClean="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8978900" y="9339263"/>
            <a:ext cx="6049963" cy="406400"/>
          </a:xfrm>
          <a:prstGeom prst="rect">
            <a:avLst/>
          </a:prstGeom>
        </p:spPr>
        <p:txBody>
          <a:bodyPr lIns="0" tIns="0" rIns="0" bIns="0">
            <a:spAutoFit/>
          </a:bodyPr>
          <a:lstStyle/>
          <a:p>
            <a:pPr marL="12700" fontAlgn="auto">
              <a:lnSpc>
                <a:spcPts val="3095"/>
              </a:lnSpc>
              <a:spcBef>
                <a:spcPts val="0"/>
              </a:spcBef>
              <a:spcAft>
                <a:spcPts val="0"/>
              </a:spcAft>
              <a:defRPr/>
            </a:pPr>
            <a:r>
              <a:rPr sz="3000" spc="-55" dirty="0">
                <a:latin typeface="Calibri"/>
                <a:cs typeface="Calibri"/>
              </a:rPr>
              <a:t>Fachwissen </a:t>
            </a:r>
            <a:r>
              <a:rPr sz="3000" spc="-90" dirty="0">
                <a:latin typeface="Calibri"/>
                <a:cs typeface="Calibri"/>
              </a:rPr>
              <a:t>erwerben </a:t>
            </a:r>
            <a:r>
              <a:rPr sz="3000" spc="-145" dirty="0">
                <a:latin typeface="Calibri"/>
                <a:cs typeface="Calibri"/>
              </a:rPr>
              <a:t>– </a:t>
            </a:r>
            <a:r>
              <a:rPr sz="3000" spc="-60" dirty="0">
                <a:latin typeface="Calibri"/>
                <a:cs typeface="Calibri"/>
              </a:rPr>
              <a:t>Betriebe</a:t>
            </a:r>
            <a:r>
              <a:rPr sz="3000" spc="254" dirty="0">
                <a:latin typeface="Calibri"/>
                <a:cs typeface="Calibri"/>
              </a:rPr>
              <a:t> </a:t>
            </a:r>
            <a:r>
              <a:rPr sz="3000" spc="-75" dirty="0">
                <a:latin typeface="Calibri"/>
                <a:cs typeface="Calibri"/>
              </a:rPr>
              <a:t>erleben</a:t>
            </a:r>
            <a:endParaRPr sz="3000">
              <a:latin typeface="Calibri"/>
              <a:cs typeface="Calibri"/>
            </a:endParaRPr>
          </a:p>
        </p:txBody>
      </p:sp>
      <p:sp>
        <p:nvSpPr>
          <p:cNvPr id="6" name="object 6"/>
          <p:cNvSpPr txBox="1"/>
          <p:nvPr/>
        </p:nvSpPr>
        <p:spPr>
          <a:xfrm>
            <a:off x="14808200" y="644525"/>
            <a:ext cx="287338" cy="349250"/>
          </a:xfrm>
          <a:prstGeom prst="rect">
            <a:avLst/>
          </a:prstGeom>
        </p:spPr>
        <p:txBody>
          <a:bodyPr lIns="0" tIns="0" rIns="0" bIns="0">
            <a:spAutoFit/>
          </a:bodyPr>
          <a:lstStyle/>
          <a:p>
            <a:pPr marL="12700" fontAlgn="auto">
              <a:spcBef>
                <a:spcPts val="0"/>
              </a:spcBef>
              <a:spcAft>
                <a:spcPts val="0"/>
              </a:spcAft>
              <a:defRPr/>
            </a:pPr>
            <a:r>
              <a:rPr sz="2200" spc="-90" dirty="0">
                <a:latin typeface="Calibri"/>
                <a:cs typeface="Calibri"/>
              </a:rPr>
              <a:t>15</a:t>
            </a:r>
            <a:endParaRPr sz="2200">
              <a:latin typeface="Calibri"/>
              <a:cs typeface="Calibri"/>
            </a:endParaRPr>
          </a:p>
        </p:txBody>
      </p:sp>
      <p:sp>
        <p:nvSpPr>
          <p:cNvPr id="9" name="object 7"/>
          <p:cNvSpPr txBox="1"/>
          <p:nvPr/>
        </p:nvSpPr>
        <p:spPr>
          <a:xfrm>
            <a:off x="1598536" y="9279399"/>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dirty="0">
              <a:latin typeface="Calibri Light"/>
              <a:cs typeface="Calibri Light"/>
            </a:endParaRPr>
          </a:p>
        </p:txBody>
      </p:sp>
    </p:spTree>
    <p:extLst>
      <p:ext uri="{BB962C8B-B14F-4D97-AF65-F5344CB8AC3E}">
        <p14:creationId xmlns:p14="http://schemas.microsoft.com/office/powerpoint/2010/main" val="3317761665"/>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660515" cy="1016000"/>
          </a:xfrm>
          <a:custGeom>
            <a:avLst/>
            <a:gdLst/>
            <a:ahLst/>
            <a:cxnLst/>
            <a:rect l="l" t="t" r="r" b="b"/>
            <a:pathLst>
              <a:path w="6660515" h="1016000">
                <a:moveTo>
                  <a:pt x="6660502" y="0"/>
                </a:moveTo>
                <a:lnTo>
                  <a:pt x="0" y="0"/>
                </a:lnTo>
                <a:lnTo>
                  <a:pt x="0" y="1015987"/>
                </a:lnTo>
                <a:lnTo>
                  <a:pt x="5504522" y="1015187"/>
                </a:lnTo>
                <a:lnTo>
                  <a:pt x="6660502" y="0"/>
                </a:lnTo>
                <a:close/>
              </a:path>
            </a:pathLst>
          </a:custGeom>
          <a:solidFill>
            <a:srgbClr val="F36F21"/>
          </a:solidFill>
        </p:spPr>
        <p:txBody>
          <a:bodyPr wrap="square" lIns="0" tIns="0" rIns="0" bIns="0" rtlCol="0"/>
          <a:lstStyle/>
          <a:p>
            <a:endParaRPr/>
          </a:p>
        </p:txBody>
      </p:sp>
      <p:sp>
        <p:nvSpPr>
          <p:cNvPr id="3" name="object 3"/>
          <p:cNvSpPr txBox="1"/>
          <p:nvPr/>
        </p:nvSpPr>
        <p:spPr>
          <a:xfrm>
            <a:off x="1328000" y="9347200"/>
            <a:ext cx="7485800" cy="432491"/>
          </a:xfrm>
          <a:prstGeom prst="rect">
            <a:avLst/>
          </a:prstGeom>
        </p:spPr>
        <p:txBody>
          <a:bodyPr vert="horz" wrap="square" lIns="0" tIns="0" rIns="0" bIns="0" rtlCol="0">
            <a:spAutoFit/>
          </a:bodyPr>
          <a:lstStyle/>
          <a:p>
            <a:pPr marL="12700">
              <a:lnSpc>
                <a:spcPts val="3329"/>
              </a:lnSpc>
            </a:pPr>
            <a:r>
              <a:rPr lang="de-DE" sz="3200" b="0" spc="315" dirty="0">
                <a:solidFill>
                  <a:srgbClr val="B7274C"/>
                </a:solidFill>
                <a:latin typeface="Calibri Light"/>
                <a:cs typeface="Calibri Light"/>
              </a:rPr>
              <a:t>INTERVIEW: </a:t>
            </a:r>
            <a:r>
              <a:rPr lang="de-DE" sz="3200" spc="315" dirty="0">
                <a:solidFill>
                  <a:srgbClr val="B7274C"/>
                </a:solidFill>
                <a:latin typeface="Calibri Light"/>
                <a:cs typeface="Calibri Light"/>
              </a:rPr>
              <a:t>A</a:t>
            </a:r>
            <a:r>
              <a:rPr lang="de-DE" sz="3200" b="0" spc="315" dirty="0">
                <a:solidFill>
                  <a:srgbClr val="B7274C"/>
                </a:solidFill>
                <a:latin typeface="Calibri Light"/>
                <a:cs typeface="Calibri Light"/>
              </a:rPr>
              <a:t>USBILDUNGSLEITERIN</a:t>
            </a:r>
            <a:endParaRPr lang="de-DE" sz="3200" dirty="0">
              <a:latin typeface="Calibri Light"/>
              <a:cs typeface="Calibri Light"/>
            </a:endParaRPr>
          </a:p>
        </p:txBody>
      </p:sp>
      <p:sp>
        <p:nvSpPr>
          <p:cNvPr id="4" name="object 4"/>
          <p:cNvSpPr/>
          <p:nvPr/>
        </p:nvSpPr>
        <p:spPr>
          <a:xfrm>
            <a:off x="974002" y="9490606"/>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025565" y="9542937"/>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txBox="1"/>
          <p:nvPr/>
        </p:nvSpPr>
        <p:spPr>
          <a:xfrm>
            <a:off x="8812365" y="9335001"/>
            <a:ext cx="6517005" cy="425450"/>
          </a:xfrm>
          <a:prstGeom prst="rect">
            <a:avLst/>
          </a:prstGeom>
        </p:spPr>
        <p:txBody>
          <a:bodyPr vert="horz" wrap="square" lIns="0" tIns="0" rIns="0" bIns="0" rtlCol="0">
            <a:spAutoFit/>
          </a:bodyPr>
          <a:lstStyle/>
          <a:p>
            <a:pPr marL="12700">
              <a:lnSpc>
                <a:spcPct val="100000"/>
              </a:lnSpc>
            </a:pPr>
            <a:r>
              <a:rPr sz="2600" b="0" dirty="0">
                <a:latin typeface="Calibri Light"/>
                <a:cs typeface="Calibri Light"/>
              </a:rPr>
              <a:t>Wie </a:t>
            </a:r>
            <a:r>
              <a:rPr sz="2600" b="0" spc="-5" dirty="0">
                <a:latin typeface="Calibri Light"/>
                <a:cs typeface="Calibri Light"/>
              </a:rPr>
              <a:t>Unternehmen </a:t>
            </a:r>
            <a:r>
              <a:rPr sz="2600" b="0" dirty="0">
                <a:latin typeface="Calibri Light"/>
                <a:cs typeface="Calibri Light"/>
              </a:rPr>
              <a:t>die </a:t>
            </a:r>
            <a:r>
              <a:rPr sz="2600" b="0" spc="-10" dirty="0">
                <a:latin typeface="Calibri Light"/>
                <a:cs typeface="Calibri Light"/>
              </a:rPr>
              <a:t>Realschule </a:t>
            </a:r>
            <a:r>
              <a:rPr sz="2600" b="0" dirty="0">
                <a:latin typeface="Calibri Light"/>
                <a:cs typeface="Calibri Light"/>
              </a:rPr>
              <a:t>plus</a:t>
            </a:r>
            <a:r>
              <a:rPr sz="2600" b="0" spc="-40" dirty="0">
                <a:latin typeface="Calibri Light"/>
                <a:cs typeface="Calibri Light"/>
              </a:rPr>
              <a:t> </a:t>
            </a:r>
            <a:r>
              <a:rPr sz="2600" b="0" spc="-5" dirty="0">
                <a:latin typeface="Calibri Light"/>
                <a:cs typeface="Calibri Light"/>
              </a:rPr>
              <a:t>beurteilen</a:t>
            </a:r>
            <a:endParaRPr sz="2600">
              <a:latin typeface="Calibri Light"/>
              <a:cs typeface="Calibri Light"/>
            </a:endParaRPr>
          </a:p>
        </p:txBody>
      </p:sp>
      <p:sp>
        <p:nvSpPr>
          <p:cNvPr id="7" name="object 7"/>
          <p:cNvSpPr/>
          <p:nvPr/>
        </p:nvSpPr>
        <p:spPr>
          <a:xfrm>
            <a:off x="1274610" y="1330401"/>
            <a:ext cx="4224489" cy="421149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4846300" y="645159"/>
            <a:ext cx="287020" cy="348615"/>
          </a:xfrm>
          <a:prstGeom prst="rect">
            <a:avLst/>
          </a:prstGeom>
        </p:spPr>
        <p:txBody>
          <a:bodyPr vert="horz" wrap="square" lIns="0" tIns="0" rIns="0" bIns="0" rtlCol="0">
            <a:spAutoFit/>
          </a:bodyPr>
          <a:lstStyle/>
          <a:p>
            <a:pPr marL="12700">
              <a:lnSpc>
                <a:spcPct val="100000"/>
              </a:lnSpc>
            </a:pPr>
            <a:r>
              <a:rPr lang="de-DE" sz="2200" spc="-90" dirty="0">
                <a:latin typeface="Calibri"/>
                <a:cs typeface="Calibri"/>
              </a:rPr>
              <a:t>14</a:t>
            </a:r>
            <a:endParaRPr sz="2200">
              <a:latin typeface="Calibri"/>
              <a:cs typeface="Calibri"/>
            </a:endParaRPr>
          </a:p>
        </p:txBody>
      </p:sp>
      <p:grpSp>
        <p:nvGrpSpPr>
          <p:cNvPr id="17" name="Gruppieren 16"/>
          <p:cNvGrpSpPr/>
          <p:nvPr/>
        </p:nvGrpSpPr>
        <p:grpSpPr>
          <a:xfrm>
            <a:off x="7117715" y="1727198"/>
            <a:ext cx="7715885" cy="2739211"/>
            <a:chOff x="5969000" y="6082029"/>
            <a:chExt cx="4344035" cy="2245660"/>
          </a:xfrm>
        </p:grpSpPr>
        <p:sp>
          <p:nvSpPr>
            <p:cNvPr id="10" name="object 10"/>
            <p:cNvSpPr txBox="1"/>
            <p:nvPr/>
          </p:nvSpPr>
          <p:spPr>
            <a:xfrm>
              <a:off x="6223000" y="6082029"/>
              <a:ext cx="4090035" cy="2245660"/>
            </a:xfrm>
            <a:prstGeom prst="rect">
              <a:avLst/>
            </a:prstGeom>
          </p:spPr>
          <p:txBody>
            <a:bodyPr vert="horz" wrap="square" lIns="0" tIns="0" rIns="0" bIns="0" rtlCol="0">
              <a:spAutoFit/>
            </a:bodyPr>
            <a:lstStyle/>
            <a:p>
              <a:pPr marL="12700" algn="just">
                <a:lnSpc>
                  <a:spcPct val="100000"/>
                </a:lnSpc>
              </a:pPr>
              <a:r>
                <a:rPr sz="2800" b="1" dirty="0">
                  <a:solidFill>
                    <a:srgbClr val="B7274C"/>
                  </a:solidFill>
                  <a:latin typeface="Calibri"/>
                  <a:cs typeface="Calibri"/>
                </a:rPr>
                <a:t>Modell: </a:t>
              </a:r>
              <a:r>
                <a:rPr sz="2800" b="1" spc="-10" dirty="0">
                  <a:solidFill>
                    <a:srgbClr val="B7274C"/>
                  </a:solidFill>
                  <a:latin typeface="Calibri"/>
                  <a:cs typeface="Calibri"/>
                </a:rPr>
                <a:t>Realschule</a:t>
              </a:r>
              <a:r>
                <a:rPr sz="2800" b="1" spc="-65" dirty="0">
                  <a:solidFill>
                    <a:srgbClr val="B7274C"/>
                  </a:solidFill>
                  <a:latin typeface="Calibri"/>
                  <a:cs typeface="Calibri"/>
                </a:rPr>
                <a:t> </a:t>
              </a:r>
              <a:r>
                <a:rPr sz="2800" b="1" dirty="0">
                  <a:solidFill>
                    <a:srgbClr val="B7274C"/>
                  </a:solidFill>
                  <a:latin typeface="Calibri"/>
                  <a:cs typeface="Calibri"/>
                </a:rPr>
                <a:t>plus</a:t>
              </a:r>
              <a:endParaRPr sz="2800" dirty="0">
                <a:latin typeface="Calibri"/>
                <a:cs typeface="Calibri"/>
              </a:endParaRPr>
            </a:p>
            <a:p>
              <a:pPr marL="12700" marR="5080" algn="just">
                <a:lnSpc>
                  <a:spcPct val="100000"/>
                </a:lnSpc>
                <a:spcBef>
                  <a:spcPts val="1200"/>
                </a:spcBef>
              </a:pPr>
              <a:r>
                <a:rPr sz="2800" b="0" spc="-40" dirty="0" smtClean="0">
                  <a:latin typeface="Calibri Light"/>
                  <a:cs typeface="Calibri Light"/>
                </a:rPr>
                <a:t>„</a:t>
              </a:r>
              <a:r>
                <a:rPr lang="de-DE" sz="2800" b="0" spc="-40" dirty="0" smtClean="0">
                  <a:latin typeface="Calibri Light"/>
                  <a:cs typeface="Calibri Light"/>
                </a:rPr>
                <a:t>Wir </a:t>
              </a:r>
              <a:r>
                <a:rPr lang="de-DE" sz="2800" b="0" dirty="0" smtClean="0">
                  <a:latin typeface="Calibri Light"/>
                  <a:cs typeface="Calibri Light"/>
                </a:rPr>
                <a:t>haben </a:t>
              </a:r>
              <a:r>
                <a:rPr lang="de-DE" sz="2800" b="0" spc="-5" dirty="0" smtClean="0">
                  <a:latin typeface="Calibri Light"/>
                  <a:cs typeface="Calibri Light"/>
                </a:rPr>
                <a:t>gerade </a:t>
              </a:r>
              <a:r>
                <a:rPr lang="de-DE" sz="2800" b="0" dirty="0" smtClean="0">
                  <a:latin typeface="Calibri Light"/>
                  <a:cs typeface="Calibri Light"/>
                </a:rPr>
                <a:t>in Deutschland </a:t>
              </a:r>
              <a:r>
                <a:rPr lang="de-DE" sz="2800" b="0" spc="5" dirty="0" smtClean="0">
                  <a:latin typeface="Calibri Light"/>
                  <a:cs typeface="Calibri Light"/>
                </a:rPr>
                <a:t>mit  </a:t>
              </a:r>
              <a:r>
                <a:rPr lang="de-DE" sz="2800" b="0" spc="30" dirty="0" smtClean="0">
                  <a:latin typeface="Calibri Light"/>
                  <a:cs typeface="Calibri Light"/>
                </a:rPr>
                <a:t>einem </a:t>
              </a:r>
              <a:r>
                <a:rPr lang="de-DE" sz="2800" b="0" spc="35" dirty="0" smtClean="0">
                  <a:latin typeface="Calibri Light"/>
                  <a:cs typeface="Calibri Light"/>
                </a:rPr>
                <a:t>zunehmenden </a:t>
              </a:r>
              <a:r>
                <a:rPr lang="de-DE" sz="2800" b="0" spc="25" dirty="0" smtClean="0">
                  <a:latin typeface="Calibri Light"/>
                  <a:cs typeface="Calibri Light"/>
                </a:rPr>
                <a:t>Fachkräfteman</a:t>
              </a:r>
              <a:r>
                <a:rPr lang="de-DE" sz="2800" b="0" spc="-10" dirty="0" smtClean="0">
                  <a:latin typeface="Calibri Light"/>
                  <a:cs typeface="Calibri Light"/>
                </a:rPr>
                <a:t>gel zu </a:t>
              </a:r>
              <a:r>
                <a:rPr lang="de-DE" sz="2800" b="0" spc="-20" dirty="0" smtClean="0">
                  <a:latin typeface="Calibri Light"/>
                  <a:cs typeface="Calibri Light"/>
                </a:rPr>
                <a:t>kämpfen. </a:t>
              </a:r>
              <a:r>
                <a:rPr lang="de-DE" sz="2800" b="0" dirty="0" smtClean="0">
                  <a:latin typeface="Calibri Light"/>
                  <a:cs typeface="Calibri Light"/>
                </a:rPr>
                <a:t>Dem </a:t>
              </a:r>
              <a:r>
                <a:rPr lang="de-DE" sz="2800" b="0" spc="-5" dirty="0" smtClean="0">
                  <a:latin typeface="Calibri Light"/>
                  <a:cs typeface="Calibri Light"/>
                </a:rPr>
                <a:t>begegnen </a:t>
              </a:r>
              <a:r>
                <a:rPr lang="de-DE" sz="2800" b="0" dirty="0" smtClean="0">
                  <a:latin typeface="Calibri Light"/>
                  <a:cs typeface="Calibri Light"/>
                </a:rPr>
                <a:t>wir mit  </a:t>
              </a:r>
              <a:r>
                <a:rPr lang="de-DE" sz="2800" b="0" spc="75" dirty="0" smtClean="0">
                  <a:latin typeface="Calibri Light"/>
                  <a:cs typeface="Calibri Light"/>
                </a:rPr>
                <a:t>gezielten </a:t>
              </a:r>
              <a:r>
                <a:rPr lang="de-DE" sz="2800" b="0" spc="80" dirty="0" smtClean="0">
                  <a:latin typeface="Calibri Light"/>
                  <a:cs typeface="Calibri Light"/>
                </a:rPr>
                <a:t>Maßnahmen, </a:t>
              </a:r>
              <a:r>
                <a:rPr lang="de-DE" sz="2800" b="0" spc="45" dirty="0" smtClean="0">
                  <a:latin typeface="Calibri Light"/>
                  <a:cs typeface="Calibri Light"/>
                </a:rPr>
                <a:t>um </a:t>
              </a:r>
              <a:r>
                <a:rPr lang="de-DE" sz="2800" b="0" spc="90" dirty="0" smtClean="0">
                  <a:latin typeface="Calibri Light"/>
                  <a:cs typeface="Calibri Light"/>
                </a:rPr>
                <a:t>eigenen  </a:t>
              </a:r>
              <a:r>
                <a:rPr lang="de-DE" sz="2800" b="0" spc="-5" dirty="0" smtClean="0">
                  <a:latin typeface="Calibri Light"/>
                  <a:cs typeface="Calibri Light"/>
                </a:rPr>
                <a:t>Nachwuchs</a:t>
              </a:r>
              <a:r>
                <a:rPr lang="de-DE" sz="2800" b="0" spc="-114" dirty="0" smtClean="0">
                  <a:latin typeface="Calibri Light"/>
                  <a:cs typeface="Calibri Light"/>
                </a:rPr>
                <a:t> </a:t>
              </a:r>
              <a:r>
                <a:rPr lang="de-DE" sz="2800" b="0" spc="-10" dirty="0" smtClean="0">
                  <a:latin typeface="Calibri Light"/>
                  <a:cs typeface="Calibri Light"/>
                </a:rPr>
                <a:t>zu</a:t>
              </a:r>
              <a:r>
                <a:rPr lang="de-DE" sz="2800" b="0" spc="-114" dirty="0" smtClean="0">
                  <a:latin typeface="Calibri Light"/>
                  <a:cs typeface="Calibri Light"/>
                </a:rPr>
                <a:t> </a:t>
              </a:r>
              <a:r>
                <a:rPr lang="de-DE" sz="2800" b="0" spc="-5" dirty="0" smtClean="0">
                  <a:latin typeface="Calibri Light"/>
                  <a:cs typeface="Calibri Light"/>
                </a:rPr>
                <a:t>gewinnen</a:t>
              </a:r>
              <a:r>
                <a:rPr lang="de-DE" sz="2800" b="0" spc="-114" dirty="0" smtClean="0">
                  <a:latin typeface="Calibri Light"/>
                  <a:cs typeface="Calibri Light"/>
                </a:rPr>
                <a:t> </a:t>
              </a:r>
              <a:r>
                <a:rPr lang="de-DE" sz="2800" b="0" dirty="0" smtClean="0">
                  <a:latin typeface="Calibri Light"/>
                  <a:cs typeface="Calibri Light"/>
                </a:rPr>
                <a:t>und</a:t>
              </a:r>
              <a:r>
                <a:rPr lang="de-DE" sz="2800" b="0" spc="-114" dirty="0" smtClean="0">
                  <a:latin typeface="Calibri Light"/>
                  <a:cs typeface="Calibri Light"/>
                </a:rPr>
                <a:t> </a:t>
              </a:r>
              <a:r>
                <a:rPr lang="de-DE" sz="2800" b="0" dirty="0" smtClean="0">
                  <a:latin typeface="Calibri Light"/>
                  <a:cs typeface="Calibri Light"/>
                </a:rPr>
                <a:t>qualifiziert  </a:t>
              </a:r>
              <a:r>
                <a:rPr lang="de-DE" sz="2800" b="0" spc="-20" dirty="0" smtClean="0">
                  <a:latin typeface="Calibri Light"/>
                  <a:cs typeface="Calibri Light"/>
                </a:rPr>
                <a:t>auszubilden.“</a:t>
              </a:r>
              <a:endParaRPr lang="de-DE" sz="2800" dirty="0">
                <a:latin typeface="Calibri Light"/>
                <a:cs typeface="Calibri Light"/>
              </a:endParaRPr>
            </a:p>
          </p:txBody>
        </p:sp>
        <p:sp>
          <p:nvSpPr>
            <p:cNvPr id="13" name="object 13"/>
            <p:cNvSpPr/>
            <p:nvPr/>
          </p:nvSpPr>
          <p:spPr>
            <a:xfrm>
              <a:off x="5969000" y="6172200"/>
              <a:ext cx="120060" cy="135298"/>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grpSp>
        <p:nvGrpSpPr>
          <p:cNvPr id="19" name="Gruppieren 18"/>
          <p:cNvGrpSpPr/>
          <p:nvPr/>
        </p:nvGrpSpPr>
        <p:grpSpPr>
          <a:xfrm>
            <a:off x="1025565" y="6069329"/>
            <a:ext cx="5273675" cy="2308324"/>
            <a:chOff x="10668000" y="6069329"/>
            <a:chExt cx="4333875" cy="2308324"/>
          </a:xfrm>
        </p:grpSpPr>
        <p:sp>
          <p:nvSpPr>
            <p:cNvPr id="11" name="object 11"/>
            <p:cNvSpPr txBox="1"/>
            <p:nvPr/>
          </p:nvSpPr>
          <p:spPr>
            <a:xfrm>
              <a:off x="10922000" y="6069329"/>
              <a:ext cx="4079875" cy="2308324"/>
            </a:xfrm>
            <a:prstGeom prst="rect">
              <a:avLst/>
            </a:prstGeom>
          </p:spPr>
          <p:txBody>
            <a:bodyPr vert="horz" wrap="square" lIns="0" tIns="0" rIns="0" bIns="0" rtlCol="0">
              <a:spAutoFit/>
            </a:bodyPr>
            <a:lstStyle/>
            <a:p>
              <a:pPr marL="12700" algn="just">
                <a:lnSpc>
                  <a:spcPct val="100000"/>
                </a:lnSpc>
              </a:pPr>
              <a:r>
                <a:rPr sz="2800" b="1" spc="-15" dirty="0">
                  <a:solidFill>
                    <a:srgbClr val="B7274C"/>
                  </a:solidFill>
                  <a:latin typeface="Calibri"/>
                  <a:cs typeface="Calibri"/>
                </a:rPr>
                <a:t>Kooperation </a:t>
              </a:r>
              <a:r>
                <a:rPr sz="2800" b="1" dirty="0">
                  <a:solidFill>
                    <a:srgbClr val="B7274C"/>
                  </a:solidFill>
                  <a:latin typeface="Calibri"/>
                  <a:cs typeface="Calibri"/>
                </a:rPr>
                <a:t>mit den</a:t>
              </a:r>
              <a:r>
                <a:rPr sz="2800" b="1" spc="-45" dirty="0">
                  <a:solidFill>
                    <a:srgbClr val="B7274C"/>
                  </a:solidFill>
                  <a:latin typeface="Calibri"/>
                  <a:cs typeface="Calibri"/>
                </a:rPr>
                <a:t> </a:t>
              </a:r>
              <a:r>
                <a:rPr sz="2800" b="1" dirty="0">
                  <a:solidFill>
                    <a:srgbClr val="B7274C"/>
                  </a:solidFill>
                  <a:latin typeface="Calibri"/>
                  <a:cs typeface="Calibri"/>
                </a:rPr>
                <a:t>Schulen</a:t>
              </a:r>
              <a:endParaRPr sz="2800" dirty="0">
                <a:latin typeface="Calibri"/>
                <a:cs typeface="Calibri"/>
              </a:endParaRPr>
            </a:p>
            <a:p>
              <a:pPr marL="12700" marR="5080" algn="just">
                <a:lnSpc>
                  <a:spcPct val="100000"/>
                </a:lnSpc>
                <a:spcBef>
                  <a:spcPts val="1200"/>
                </a:spcBef>
              </a:pPr>
              <a:r>
                <a:rPr lang="de-DE" sz="2800" b="0" spc="-30" dirty="0" smtClean="0">
                  <a:latin typeface="Calibri Light"/>
                  <a:cs typeface="Calibri Light"/>
                </a:rPr>
                <a:t>„Wir </a:t>
              </a:r>
              <a:r>
                <a:rPr lang="de-DE" sz="2800" b="0" spc="15" dirty="0" smtClean="0">
                  <a:latin typeface="Calibri Light"/>
                  <a:cs typeface="Calibri Light"/>
                </a:rPr>
                <a:t>erleben </a:t>
              </a:r>
              <a:r>
                <a:rPr lang="de-DE" sz="2800" b="0" spc="10" dirty="0" smtClean="0">
                  <a:latin typeface="Calibri Light"/>
                  <a:cs typeface="Calibri Light"/>
                </a:rPr>
                <a:t>die </a:t>
              </a:r>
              <a:r>
                <a:rPr lang="de-DE" sz="2800" b="0" spc="15" dirty="0" smtClean="0">
                  <a:latin typeface="Calibri Light"/>
                  <a:cs typeface="Calibri Light"/>
                </a:rPr>
                <a:t>Zusammenarbeit </a:t>
              </a:r>
              <a:r>
                <a:rPr lang="de-DE" sz="2800" b="0" spc="20" dirty="0" smtClean="0">
                  <a:latin typeface="Calibri Light"/>
                  <a:cs typeface="Calibri Light"/>
                </a:rPr>
                <a:t>mit  </a:t>
              </a:r>
              <a:r>
                <a:rPr lang="de-DE" sz="2800" b="0" spc="-10" dirty="0" smtClean="0">
                  <a:latin typeface="Calibri Light"/>
                  <a:cs typeface="Calibri Light"/>
                </a:rPr>
                <a:t>den</a:t>
              </a:r>
              <a:r>
                <a:rPr lang="de-DE" sz="2800" b="0" spc="-135" dirty="0" smtClean="0">
                  <a:latin typeface="Calibri Light"/>
                  <a:cs typeface="Calibri Light"/>
                </a:rPr>
                <a:t> </a:t>
              </a:r>
              <a:r>
                <a:rPr lang="de-DE" sz="2800" b="0" spc="-10" dirty="0" smtClean="0">
                  <a:latin typeface="Calibri Light"/>
                  <a:cs typeface="Calibri Light"/>
                </a:rPr>
                <a:t>Schulen</a:t>
              </a:r>
              <a:r>
                <a:rPr lang="de-DE" sz="2800" b="0" spc="-135" dirty="0" smtClean="0">
                  <a:latin typeface="Calibri Light"/>
                  <a:cs typeface="Calibri Light"/>
                </a:rPr>
                <a:t> </a:t>
              </a:r>
              <a:r>
                <a:rPr lang="de-DE" sz="2800" b="0" spc="-10" dirty="0" smtClean="0">
                  <a:latin typeface="Calibri Light"/>
                  <a:cs typeface="Calibri Light"/>
                </a:rPr>
                <a:t>sehr</a:t>
              </a:r>
              <a:r>
                <a:rPr lang="de-DE" sz="2800" b="0" spc="-135" dirty="0" smtClean="0">
                  <a:latin typeface="Calibri Light"/>
                  <a:cs typeface="Calibri Light"/>
                </a:rPr>
                <a:t> </a:t>
              </a:r>
              <a:r>
                <a:rPr lang="de-DE" sz="2800" b="0" spc="-35" dirty="0" smtClean="0">
                  <a:latin typeface="Calibri Light"/>
                  <a:cs typeface="Calibri Light"/>
                </a:rPr>
                <a:t>positiv,</a:t>
              </a:r>
              <a:r>
                <a:rPr lang="de-DE" sz="2800" b="0" spc="-135" dirty="0" smtClean="0">
                  <a:latin typeface="Calibri Light"/>
                  <a:cs typeface="Calibri Light"/>
                </a:rPr>
                <a:t> </a:t>
              </a:r>
              <a:r>
                <a:rPr lang="de-DE" sz="2800" b="0" spc="-10" dirty="0" smtClean="0">
                  <a:latin typeface="Calibri Light"/>
                  <a:cs typeface="Calibri Light"/>
                </a:rPr>
                <a:t>denn</a:t>
              </a:r>
              <a:r>
                <a:rPr lang="de-DE" sz="2800" b="0" spc="-135" dirty="0" smtClean="0">
                  <a:latin typeface="Calibri Light"/>
                  <a:cs typeface="Calibri Light"/>
                </a:rPr>
                <a:t> </a:t>
              </a:r>
              <a:r>
                <a:rPr lang="de-DE" sz="2800" b="0" spc="-10" dirty="0" smtClean="0">
                  <a:latin typeface="Calibri Light"/>
                  <a:cs typeface="Calibri Light"/>
                </a:rPr>
                <a:t>sie</a:t>
              </a:r>
              <a:r>
                <a:rPr lang="de-DE" sz="2800" b="0" spc="-135" dirty="0" smtClean="0">
                  <a:latin typeface="Calibri Light"/>
                  <a:cs typeface="Calibri Light"/>
                </a:rPr>
                <a:t> </a:t>
              </a:r>
              <a:r>
                <a:rPr lang="de-DE" sz="2800" b="0" spc="-15" dirty="0" smtClean="0">
                  <a:latin typeface="Calibri Light"/>
                  <a:cs typeface="Calibri Light"/>
                </a:rPr>
                <a:t>begeg</a:t>
              </a:r>
              <a:r>
                <a:rPr lang="de-DE" sz="2800" b="0" dirty="0" smtClean="0">
                  <a:latin typeface="Calibri Light"/>
                  <a:cs typeface="Calibri Light"/>
                </a:rPr>
                <a:t>nen uns als sehr </a:t>
              </a:r>
              <a:r>
                <a:rPr lang="de-DE" sz="2800" b="0" spc="-5" dirty="0" smtClean="0">
                  <a:latin typeface="Calibri Light"/>
                  <a:cs typeface="Calibri Light"/>
                </a:rPr>
                <a:t>verlässliche</a:t>
              </a:r>
              <a:r>
                <a:rPr lang="de-DE" sz="2800" b="0" spc="-55" dirty="0" smtClean="0">
                  <a:latin typeface="Calibri Light"/>
                  <a:cs typeface="Calibri Light"/>
                </a:rPr>
                <a:t> Partner.“</a:t>
              </a:r>
              <a:endParaRPr lang="de-DE" sz="2800" dirty="0">
                <a:latin typeface="Calibri Light"/>
                <a:cs typeface="Calibri Light"/>
              </a:endParaRPr>
            </a:p>
          </p:txBody>
        </p:sp>
        <p:sp>
          <p:nvSpPr>
            <p:cNvPr id="14" name="object 14"/>
            <p:cNvSpPr/>
            <p:nvPr/>
          </p:nvSpPr>
          <p:spPr>
            <a:xfrm>
              <a:off x="10668000" y="6159500"/>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15" name="object 15"/>
          <p:cNvSpPr txBox="1"/>
          <p:nvPr/>
        </p:nvSpPr>
        <p:spPr>
          <a:xfrm>
            <a:off x="1270000" y="4708601"/>
            <a:ext cx="4229100" cy="833755"/>
          </a:xfrm>
          <a:prstGeom prst="rect">
            <a:avLst/>
          </a:prstGeom>
          <a:solidFill>
            <a:srgbClr val="DCDFE9"/>
          </a:solidFill>
        </p:spPr>
        <p:txBody>
          <a:bodyPr vert="horz" wrap="square" lIns="0" tIns="92710" rIns="0" bIns="0" rtlCol="0">
            <a:spAutoFit/>
          </a:bodyPr>
          <a:lstStyle/>
          <a:p>
            <a:pPr marL="64135" marR="43180">
              <a:lnSpc>
                <a:spcPts val="2000"/>
              </a:lnSpc>
              <a:spcBef>
                <a:spcPts val="730"/>
              </a:spcBef>
            </a:pPr>
            <a:r>
              <a:rPr sz="1800" b="1" spc="-10" dirty="0">
                <a:latin typeface="Calibri"/>
                <a:cs typeface="Calibri"/>
              </a:rPr>
              <a:t>Beate Petry </a:t>
            </a:r>
            <a:r>
              <a:rPr sz="1800" b="0" spc="-10" dirty="0">
                <a:latin typeface="Calibri Light"/>
                <a:cs typeface="Calibri Light"/>
              </a:rPr>
              <a:t>ist </a:t>
            </a:r>
            <a:r>
              <a:rPr sz="1800" b="0" dirty="0">
                <a:latin typeface="Calibri Light"/>
                <a:cs typeface="Calibri Light"/>
              </a:rPr>
              <a:t>bei der </a:t>
            </a:r>
            <a:r>
              <a:rPr sz="1800" b="0" spc="-10" dirty="0">
                <a:latin typeface="Calibri Light"/>
                <a:cs typeface="Calibri Light"/>
              </a:rPr>
              <a:t>BASF </a:t>
            </a:r>
            <a:r>
              <a:rPr sz="1800" b="0" dirty="0">
                <a:latin typeface="Calibri Light"/>
                <a:cs typeface="Calibri Light"/>
              </a:rPr>
              <a:t>für </a:t>
            </a:r>
            <a:r>
              <a:rPr sz="1800" b="0" spc="-5" dirty="0">
                <a:latin typeface="Calibri Light"/>
                <a:cs typeface="Calibri Light"/>
              </a:rPr>
              <a:t>Ausbildungs-  </a:t>
            </a:r>
            <a:r>
              <a:rPr sz="1800" b="0" spc="-10" dirty="0">
                <a:latin typeface="Calibri Light"/>
                <a:cs typeface="Calibri Light"/>
              </a:rPr>
              <a:t>marketing </a:t>
            </a:r>
            <a:r>
              <a:rPr sz="1800" b="0" dirty="0">
                <a:latin typeface="Calibri Light"/>
                <a:cs typeface="Calibri Light"/>
              </a:rPr>
              <a:t>und-recruiting</a:t>
            </a:r>
            <a:r>
              <a:rPr sz="1800" b="0" spc="-25" dirty="0">
                <a:latin typeface="Calibri Light"/>
                <a:cs typeface="Calibri Light"/>
              </a:rPr>
              <a:t> </a:t>
            </a:r>
            <a:r>
              <a:rPr sz="1800" b="0" spc="-10" dirty="0">
                <a:latin typeface="Calibri Light"/>
                <a:cs typeface="Calibri Light"/>
              </a:rPr>
              <a:t>zuständig.</a:t>
            </a:r>
            <a:endParaRPr sz="1800">
              <a:latin typeface="Calibri Light"/>
              <a:cs typeface="Calibri Light"/>
            </a:endParaRPr>
          </a:p>
        </p:txBody>
      </p:sp>
      <p:sp>
        <p:nvSpPr>
          <p:cNvPr id="16" name="Rechteck 15">
            <a:extLst>
              <a:ext uri="{FF2B5EF4-FFF2-40B4-BE49-F238E27FC236}">
                <a16:creationId xmlns:a16="http://schemas.microsoft.com/office/drawing/2014/main" id="{3D0B0CDE-332B-4757-AEB6-06362A53E064}"/>
              </a:ext>
            </a:extLst>
          </p:cNvPr>
          <p:cNvSpPr/>
          <p:nvPr/>
        </p:nvSpPr>
        <p:spPr>
          <a:xfrm>
            <a:off x="6913683" y="561703"/>
            <a:ext cx="7670690" cy="515526"/>
          </a:xfrm>
          <a:prstGeom prst="rect">
            <a:avLst/>
          </a:prstGeom>
        </p:spPr>
        <p:txBody>
          <a:bodyPr wrap="none">
            <a:spAutoFit/>
          </a:bodyPr>
          <a:lstStyle/>
          <a:p>
            <a:pPr marL="12700" lvl="0">
              <a:lnSpc>
                <a:spcPts val="3329"/>
              </a:lnSpc>
            </a:pPr>
            <a:r>
              <a:rPr lang="de-DE" sz="3400" spc="315" dirty="0">
                <a:solidFill>
                  <a:srgbClr val="B7274C"/>
                </a:solidFill>
                <a:latin typeface="Calibri Light"/>
                <a:cs typeface="Calibri Light"/>
              </a:rPr>
              <a:t>INTERVIEW: AUSBILDUNGSLEITERIN</a:t>
            </a:r>
            <a:endParaRPr lang="de-DE" sz="3400" dirty="0">
              <a:solidFill>
                <a:prstClr val="black"/>
              </a:solidFill>
              <a:latin typeface="Calibri Light"/>
              <a:cs typeface="Calibri Light"/>
            </a:endParaRPr>
          </a:p>
        </p:txBody>
      </p:sp>
      <p:grpSp>
        <p:nvGrpSpPr>
          <p:cNvPr id="21" name="Gruppieren 20"/>
          <p:cNvGrpSpPr/>
          <p:nvPr/>
        </p:nvGrpSpPr>
        <p:grpSpPr>
          <a:xfrm>
            <a:off x="7061200" y="6024701"/>
            <a:ext cx="7848601" cy="2739211"/>
            <a:chOff x="7213600" y="5948501"/>
            <a:chExt cx="7848601" cy="2739211"/>
          </a:xfrm>
        </p:grpSpPr>
        <p:sp>
          <p:nvSpPr>
            <p:cNvPr id="9" name="object 9"/>
            <p:cNvSpPr txBox="1"/>
            <p:nvPr/>
          </p:nvSpPr>
          <p:spPr>
            <a:xfrm>
              <a:off x="7648603" y="5948501"/>
              <a:ext cx="7413598" cy="2739211"/>
            </a:xfrm>
            <a:prstGeom prst="rect">
              <a:avLst/>
            </a:prstGeom>
          </p:spPr>
          <p:txBody>
            <a:bodyPr vert="horz" wrap="square" lIns="0" tIns="0" rIns="0" bIns="0" rtlCol="0">
              <a:spAutoFit/>
            </a:bodyPr>
            <a:lstStyle/>
            <a:p>
              <a:pPr marL="12700" algn="just">
                <a:lnSpc>
                  <a:spcPct val="100000"/>
                </a:lnSpc>
              </a:pPr>
              <a:r>
                <a:rPr sz="2800" b="1" spc="-5" dirty="0">
                  <a:solidFill>
                    <a:srgbClr val="B7274C"/>
                  </a:solidFill>
                  <a:latin typeface="Calibri"/>
                  <a:cs typeface="Calibri"/>
                </a:rPr>
                <a:t>Berufsorientierung</a:t>
              </a:r>
              <a:endParaRPr sz="2800" dirty="0">
                <a:latin typeface="Calibri"/>
                <a:cs typeface="Calibri"/>
              </a:endParaRPr>
            </a:p>
            <a:p>
              <a:pPr marL="12700" marR="5080" algn="just">
                <a:lnSpc>
                  <a:spcPct val="100000"/>
                </a:lnSpc>
                <a:spcBef>
                  <a:spcPts val="1200"/>
                </a:spcBef>
              </a:pPr>
              <a:r>
                <a:rPr sz="2800" b="0" spc="-60" dirty="0" smtClean="0">
                  <a:latin typeface="Calibri Light"/>
                  <a:cs typeface="Calibri Light"/>
                </a:rPr>
                <a:t>„</a:t>
              </a:r>
              <a:r>
                <a:rPr lang="de-DE" sz="2800" b="0" spc="-60" dirty="0" smtClean="0">
                  <a:latin typeface="Calibri Light"/>
                  <a:cs typeface="Calibri Light"/>
                </a:rPr>
                <a:t>Wir </a:t>
              </a:r>
              <a:r>
                <a:rPr lang="de-DE" sz="2800" b="0" spc="-15" dirty="0" smtClean="0">
                  <a:latin typeface="Calibri Light"/>
                  <a:cs typeface="Calibri Light"/>
                </a:rPr>
                <a:t>als </a:t>
              </a:r>
              <a:r>
                <a:rPr lang="de-DE" sz="2800" b="0" spc="-25" dirty="0" smtClean="0">
                  <a:latin typeface="Calibri Light"/>
                  <a:cs typeface="Calibri Light"/>
                </a:rPr>
                <a:t>Industrieunternehmen </a:t>
              </a:r>
              <a:r>
                <a:rPr lang="de-DE" sz="2800" b="0" spc="-30" dirty="0" smtClean="0">
                  <a:latin typeface="Calibri Light"/>
                  <a:cs typeface="Calibri Light"/>
                </a:rPr>
                <a:t>schätzen </a:t>
              </a:r>
              <a:r>
                <a:rPr lang="de-DE" sz="2800" b="0" spc="-15" dirty="0" smtClean="0">
                  <a:latin typeface="Calibri Light"/>
                  <a:cs typeface="Calibri Light"/>
                </a:rPr>
                <a:t>es</a:t>
              </a:r>
              <a:r>
                <a:rPr lang="de-DE" sz="2800" b="0" spc="-160" dirty="0" smtClean="0">
                  <a:latin typeface="Calibri Light"/>
                  <a:cs typeface="Calibri Light"/>
                </a:rPr>
                <a:t> </a:t>
              </a:r>
              <a:r>
                <a:rPr lang="de-DE" sz="2800" b="0" spc="-60" dirty="0" smtClean="0">
                  <a:latin typeface="Calibri Light"/>
                  <a:cs typeface="Calibri Light"/>
                </a:rPr>
                <a:t>sehr,</a:t>
              </a:r>
              <a:r>
                <a:rPr lang="de-DE" sz="2800" b="0" spc="-160" dirty="0" smtClean="0">
                  <a:latin typeface="Calibri Light"/>
                  <a:cs typeface="Calibri Light"/>
                </a:rPr>
                <a:t> </a:t>
              </a:r>
              <a:r>
                <a:rPr lang="de-DE" sz="2800" b="0" spc="-25" dirty="0" smtClean="0">
                  <a:latin typeface="Calibri Light"/>
                  <a:cs typeface="Calibri Light"/>
                </a:rPr>
                <a:t>wenn</a:t>
              </a:r>
              <a:r>
                <a:rPr lang="de-DE" sz="2800" b="0" spc="-160" dirty="0" smtClean="0">
                  <a:latin typeface="Calibri Light"/>
                  <a:cs typeface="Calibri Light"/>
                </a:rPr>
                <a:t> </a:t>
              </a:r>
              <a:r>
                <a:rPr lang="de-DE" sz="2800" b="0" spc="-20" dirty="0" smtClean="0">
                  <a:latin typeface="Calibri Light"/>
                  <a:cs typeface="Calibri Light"/>
                </a:rPr>
                <a:t>die</a:t>
              </a:r>
              <a:r>
                <a:rPr lang="de-DE" sz="2800" b="0" spc="-160" dirty="0" smtClean="0">
                  <a:latin typeface="Calibri Light"/>
                  <a:cs typeface="Calibri Light"/>
                </a:rPr>
                <a:t> </a:t>
              </a:r>
              <a:r>
                <a:rPr lang="de-DE" sz="2800" b="0" spc="-25" dirty="0" smtClean="0">
                  <a:latin typeface="Calibri Light"/>
                  <a:cs typeface="Calibri Light"/>
                </a:rPr>
                <a:t>Schülerinnen</a:t>
              </a:r>
              <a:r>
                <a:rPr lang="de-DE" sz="2800" b="0" spc="-160" dirty="0" smtClean="0">
                  <a:latin typeface="Calibri Light"/>
                  <a:cs typeface="Calibri Light"/>
                </a:rPr>
                <a:t> </a:t>
              </a:r>
              <a:r>
                <a:rPr lang="de-DE" sz="2800" b="0" spc="-20" dirty="0" smtClean="0">
                  <a:latin typeface="Calibri Light"/>
                  <a:cs typeface="Calibri Light"/>
                </a:rPr>
                <a:t>und</a:t>
              </a:r>
              <a:r>
                <a:rPr lang="de-DE" sz="2800" b="0" spc="-160" dirty="0" smtClean="0">
                  <a:latin typeface="Calibri Light"/>
                  <a:cs typeface="Calibri Light"/>
                </a:rPr>
                <a:t> </a:t>
              </a:r>
              <a:r>
                <a:rPr lang="de-DE" sz="2800" b="0" spc="-25" dirty="0" smtClean="0">
                  <a:latin typeface="Calibri Light"/>
                  <a:cs typeface="Calibri Light"/>
                </a:rPr>
                <a:t>Schü</a:t>
              </a:r>
              <a:r>
                <a:rPr lang="de-DE" sz="2800" b="0" spc="-15" dirty="0" smtClean="0">
                  <a:latin typeface="Calibri Light"/>
                  <a:cs typeface="Calibri Light"/>
                </a:rPr>
                <a:t>ler</a:t>
              </a:r>
              <a:r>
                <a:rPr lang="de-DE" sz="2800" b="0" spc="-114" dirty="0" smtClean="0">
                  <a:latin typeface="Calibri Light"/>
                  <a:cs typeface="Calibri Light"/>
                </a:rPr>
                <a:t> </a:t>
              </a:r>
              <a:r>
                <a:rPr lang="de-DE" sz="2800" b="0" spc="-15" dirty="0" smtClean="0">
                  <a:latin typeface="Calibri Light"/>
                  <a:cs typeface="Calibri Light"/>
                </a:rPr>
                <a:t>sich</a:t>
              </a:r>
              <a:r>
                <a:rPr lang="de-DE" sz="2800" b="0" spc="-114" dirty="0" smtClean="0">
                  <a:latin typeface="Calibri Light"/>
                  <a:cs typeface="Calibri Light"/>
                </a:rPr>
                <a:t> </a:t>
              </a:r>
              <a:r>
                <a:rPr lang="de-DE" sz="2800" b="0" spc="-30" dirty="0" smtClean="0">
                  <a:latin typeface="Calibri Light"/>
                  <a:cs typeface="Calibri Light"/>
                </a:rPr>
                <a:t>informieren,</a:t>
              </a:r>
              <a:r>
                <a:rPr lang="de-DE" sz="2800" b="0" spc="-114" dirty="0" smtClean="0">
                  <a:latin typeface="Calibri Light"/>
                  <a:cs typeface="Calibri Light"/>
                </a:rPr>
                <a:t> </a:t>
              </a:r>
              <a:r>
                <a:rPr lang="de-DE" sz="2800" b="0" spc="-25" dirty="0" smtClean="0">
                  <a:latin typeface="Calibri Light"/>
                  <a:cs typeface="Calibri Light"/>
                </a:rPr>
                <a:t>verschiedene</a:t>
              </a:r>
              <a:r>
                <a:rPr lang="de-DE" sz="2800" b="0" spc="-114" dirty="0" smtClean="0">
                  <a:latin typeface="Calibri Light"/>
                  <a:cs typeface="Calibri Light"/>
                </a:rPr>
                <a:t> </a:t>
              </a:r>
              <a:r>
                <a:rPr lang="de-DE" sz="2800" b="0" spc="-30" dirty="0" smtClean="0">
                  <a:latin typeface="Calibri Light"/>
                  <a:cs typeface="Calibri Light"/>
                </a:rPr>
                <a:t>Prakti</a:t>
              </a:r>
              <a:r>
                <a:rPr lang="de-DE" sz="2800" b="0" spc="-35" dirty="0" smtClean="0">
                  <a:latin typeface="Calibri Light"/>
                  <a:cs typeface="Calibri Light"/>
                </a:rPr>
                <a:t>ka</a:t>
              </a:r>
              <a:r>
                <a:rPr lang="de-DE" sz="2800" b="0" spc="-175" dirty="0" smtClean="0">
                  <a:latin typeface="Calibri Light"/>
                  <a:cs typeface="Calibri Light"/>
                </a:rPr>
                <a:t> </a:t>
              </a:r>
              <a:r>
                <a:rPr lang="de-DE" sz="2800" b="0" spc="-25" dirty="0" smtClean="0">
                  <a:latin typeface="Calibri Light"/>
                  <a:cs typeface="Calibri Light"/>
                </a:rPr>
                <a:t>machen</a:t>
              </a:r>
              <a:r>
                <a:rPr lang="de-DE" sz="2800" b="0" spc="-175" dirty="0" smtClean="0">
                  <a:latin typeface="Calibri Light"/>
                  <a:cs typeface="Calibri Light"/>
                </a:rPr>
                <a:t> </a:t>
              </a:r>
              <a:r>
                <a:rPr lang="de-DE" sz="2800" b="0" spc="-20" dirty="0" smtClean="0">
                  <a:latin typeface="Calibri Light"/>
                  <a:cs typeface="Calibri Light"/>
                </a:rPr>
                <a:t>und</a:t>
              </a:r>
              <a:r>
                <a:rPr lang="de-DE" sz="2800" b="0" spc="-175" dirty="0" smtClean="0">
                  <a:latin typeface="Calibri Light"/>
                  <a:cs typeface="Calibri Light"/>
                </a:rPr>
                <a:t> </a:t>
              </a:r>
              <a:r>
                <a:rPr lang="de-DE" sz="2800" b="0" spc="-45" dirty="0" smtClean="0">
                  <a:latin typeface="Calibri Light"/>
                  <a:cs typeface="Calibri Light"/>
                </a:rPr>
                <a:t>Veranstaltungen</a:t>
              </a:r>
              <a:r>
                <a:rPr lang="de-DE" sz="2800" b="0" spc="-175" dirty="0" smtClean="0">
                  <a:latin typeface="Calibri Light"/>
                  <a:cs typeface="Calibri Light"/>
                </a:rPr>
                <a:t> </a:t>
              </a:r>
              <a:r>
                <a:rPr lang="de-DE" sz="2800" b="0" spc="-15" dirty="0" smtClean="0">
                  <a:latin typeface="Calibri Light"/>
                  <a:cs typeface="Calibri Light"/>
                </a:rPr>
                <a:t>in</a:t>
              </a:r>
              <a:r>
                <a:rPr lang="de-DE" sz="2800" b="0" spc="-175" dirty="0" smtClean="0">
                  <a:latin typeface="Calibri Light"/>
                  <a:cs typeface="Calibri Light"/>
                </a:rPr>
                <a:t> </a:t>
              </a:r>
              <a:r>
                <a:rPr lang="de-DE" sz="2800" b="0" spc="-45" dirty="0" smtClean="0">
                  <a:latin typeface="Calibri Light"/>
                  <a:cs typeface="Calibri Light"/>
                </a:rPr>
                <a:t>Unter</a:t>
              </a:r>
              <a:r>
                <a:rPr lang="de-DE" sz="2800" b="0" spc="-20" dirty="0" smtClean="0">
                  <a:latin typeface="Calibri Light"/>
                  <a:cs typeface="Calibri Light"/>
                </a:rPr>
                <a:t>nehmen besuchen, </a:t>
              </a:r>
              <a:r>
                <a:rPr lang="de-DE" sz="2800" b="0" spc="-15" dirty="0" smtClean="0">
                  <a:latin typeface="Calibri Light"/>
                  <a:cs typeface="Calibri Light"/>
                </a:rPr>
                <a:t>um </a:t>
              </a:r>
              <a:r>
                <a:rPr lang="de-DE" sz="2800" b="0" spc="-20" dirty="0" smtClean="0">
                  <a:latin typeface="Calibri Light"/>
                  <a:cs typeface="Calibri Light"/>
                </a:rPr>
                <a:t>einen wirklichen  Einblick </a:t>
              </a:r>
              <a:r>
                <a:rPr lang="de-DE" sz="2800" b="0" spc="-15" dirty="0" smtClean="0">
                  <a:latin typeface="Calibri Light"/>
                  <a:cs typeface="Calibri Light"/>
                </a:rPr>
                <a:t>ins </a:t>
              </a:r>
              <a:r>
                <a:rPr lang="de-DE" sz="2800" b="0" spc="-20" dirty="0" smtClean="0">
                  <a:latin typeface="Calibri Light"/>
                  <a:cs typeface="Calibri Light"/>
                </a:rPr>
                <a:t>Arbeitsleben zu</a:t>
              </a:r>
              <a:r>
                <a:rPr lang="de-DE" sz="2800" b="0" spc="-155" dirty="0" smtClean="0">
                  <a:latin typeface="Calibri Light"/>
                  <a:cs typeface="Calibri Light"/>
                </a:rPr>
                <a:t> </a:t>
              </a:r>
              <a:r>
                <a:rPr lang="de-DE" sz="2800" b="0" spc="-50" dirty="0" smtClean="0">
                  <a:latin typeface="Calibri Light"/>
                  <a:cs typeface="Calibri Light"/>
                </a:rPr>
                <a:t>bekommen.“</a:t>
              </a:r>
              <a:endParaRPr lang="de-DE" sz="2800" dirty="0">
                <a:latin typeface="Calibri Light"/>
                <a:cs typeface="Calibri Light"/>
              </a:endParaRPr>
            </a:p>
          </p:txBody>
        </p:sp>
        <p:sp>
          <p:nvSpPr>
            <p:cNvPr id="20" name="object 13"/>
            <p:cNvSpPr/>
            <p:nvPr/>
          </p:nvSpPr>
          <p:spPr>
            <a:xfrm>
              <a:off x="7213600" y="6057966"/>
              <a:ext cx="213251" cy="165034"/>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0840" cy="1025525"/>
          </a:xfrm>
          <a:custGeom>
            <a:avLst/>
            <a:gdLst/>
            <a:ahLst/>
            <a:cxnLst/>
            <a:rect l="l" t="t" r="r" b="b"/>
            <a:pathLst>
              <a:path w="6720840" h="1025525">
                <a:moveTo>
                  <a:pt x="6720509" y="0"/>
                </a:moveTo>
                <a:lnTo>
                  <a:pt x="0" y="0"/>
                </a:lnTo>
                <a:lnTo>
                  <a:pt x="0" y="1025499"/>
                </a:lnTo>
                <a:lnTo>
                  <a:pt x="5553722" y="1024699"/>
                </a:lnTo>
                <a:lnTo>
                  <a:pt x="6720509" y="0"/>
                </a:lnTo>
                <a:close/>
              </a:path>
            </a:pathLst>
          </a:custGeom>
          <a:solidFill>
            <a:srgbClr val="552167"/>
          </a:solidFill>
        </p:spPr>
        <p:txBody>
          <a:bodyPr wrap="square" lIns="0" tIns="0" rIns="0" bIns="0" rtlCol="0"/>
          <a:lstStyle/>
          <a:p>
            <a:endParaRPr/>
          </a:p>
        </p:txBody>
      </p:sp>
      <p:sp>
        <p:nvSpPr>
          <p:cNvPr id="4" name="object 4"/>
          <p:cNvSpPr/>
          <p:nvPr/>
        </p:nvSpPr>
        <p:spPr>
          <a:xfrm>
            <a:off x="1320800" y="94159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682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p:nvPr/>
        </p:nvSpPr>
        <p:spPr>
          <a:xfrm>
            <a:off x="8153400" y="1752600"/>
            <a:ext cx="6858000" cy="4309567"/>
          </a:xfrm>
          <a:prstGeom prst="rect">
            <a:avLst/>
          </a:prstGeom>
          <a:blipFill>
            <a:blip r:embed="rId3" cstate="print"/>
            <a:stretch>
              <a:fillRect/>
            </a:stretch>
          </a:blipFill>
        </p:spPr>
        <p:txBody>
          <a:bodyPr wrap="square" lIns="0" tIns="0" rIns="0" bIns="0" rtlCol="0"/>
          <a:lstStyle/>
          <a:p>
            <a:endParaRPr/>
          </a:p>
        </p:txBody>
      </p:sp>
      <p:grpSp>
        <p:nvGrpSpPr>
          <p:cNvPr id="12" name="Gruppieren 11"/>
          <p:cNvGrpSpPr/>
          <p:nvPr/>
        </p:nvGrpSpPr>
        <p:grpSpPr>
          <a:xfrm>
            <a:off x="441368" y="1694624"/>
            <a:ext cx="7534233" cy="6657207"/>
            <a:chOff x="1013294" y="3281629"/>
            <a:chExt cx="4904906" cy="6657207"/>
          </a:xfrm>
        </p:grpSpPr>
        <p:sp>
          <p:nvSpPr>
            <p:cNvPr id="2" name="object 2"/>
            <p:cNvSpPr txBox="1"/>
            <p:nvPr/>
          </p:nvSpPr>
          <p:spPr>
            <a:xfrm>
              <a:off x="1282700" y="3281629"/>
              <a:ext cx="4635500" cy="6657207"/>
            </a:xfrm>
            <a:prstGeom prst="rect">
              <a:avLst/>
            </a:prstGeom>
          </p:spPr>
          <p:txBody>
            <a:bodyPr vert="horz" wrap="square" lIns="0" tIns="0" rIns="0" bIns="0" rtlCol="0">
              <a:spAutoFit/>
            </a:bodyPr>
            <a:lstStyle/>
            <a:p>
              <a:pPr marL="12700" algn="just">
                <a:lnSpc>
                  <a:spcPct val="100000"/>
                </a:lnSpc>
              </a:pPr>
              <a:r>
                <a:rPr sz="3200" b="1" spc="-10" dirty="0">
                  <a:solidFill>
                    <a:srgbClr val="B7274C"/>
                  </a:solidFill>
                  <a:latin typeface="Calibri"/>
                  <a:cs typeface="Calibri"/>
                </a:rPr>
                <a:t>Vielfältige </a:t>
              </a:r>
              <a:r>
                <a:rPr sz="3200" b="1" dirty="0">
                  <a:solidFill>
                    <a:srgbClr val="B7274C"/>
                  </a:solidFill>
                  <a:latin typeface="Calibri"/>
                  <a:cs typeface="Calibri"/>
                </a:rPr>
                <a:t>&amp; </a:t>
              </a:r>
              <a:r>
                <a:rPr sz="3200" b="1" spc="-5" dirty="0">
                  <a:solidFill>
                    <a:srgbClr val="B7274C"/>
                  </a:solidFill>
                  <a:latin typeface="Calibri"/>
                  <a:cs typeface="Calibri"/>
                </a:rPr>
                <a:t>passgenaue</a:t>
              </a:r>
              <a:r>
                <a:rPr sz="3200" b="1" spc="-20" dirty="0">
                  <a:solidFill>
                    <a:srgbClr val="B7274C"/>
                  </a:solidFill>
                  <a:latin typeface="Calibri"/>
                  <a:cs typeface="Calibri"/>
                </a:rPr>
                <a:t> </a:t>
              </a:r>
              <a:r>
                <a:rPr sz="3200" b="1" spc="-10" dirty="0">
                  <a:solidFill>
                    <a:srgbClr val="B7274C"/>
                  </a:solidFill>
                  <a:latin typeface="Calibri"/>
                  <a:cs typeface="Calibri"/>
                </a:rPr>
                <a:t>Angebote</a:t>
              </a:r>
              <a:endParaRPr sz="3200" dirty="0">
                <a:latin typeface="Calibri"/>
                <a:cs typeface="Calibri"/>
              </a:endParaRPr>
            </a:p>
            <a:p>
              <a:pPr marL="12700" marR="5715" algn="just">
                <a:lnSpc>
                  <a:spcPct val="100000"/>
                </a:lnSpc>
                <a:spcBef>
                  <a:spcPts val="1200"/>
                </a:spcBef>
              </a:pPr>
              <a:r>
                <a:rPr sz="2800" b="0" spc="-5" dirty="0">
                  <a:latin typeface="Calibri Light"/>
                  <a:cs typeface="Calibri Light"/>
                </a:rPr>
                <a:t>Schullaufbahn </a:t>
              </a:r>
              <a:r>
                <a:rPr sz="2800" b="0" dirty="0">
                  <a:latin typeface="Calibri Light"/>
                  <a:cs typeface="Calibri Light"/>
                </a:rPr>
                <a:t>und </a:t>
              </a:r>
              <a:r>
                <a:rPr sz="2800" b="0" spc="-5" dirty="0">
                  <a:latin typeface="Calibri Light"/>
                  <a:cs typeface="Calibri Light"/>
                </a:rPr>
                <a:t>-abschluss </a:t>
              </a:r>
              <a:r>
                <a:rPr sz="2800" b="0" spc="-10" dirty="0">
                  <a:latin typeface="Calibri Light"/>
                  <a:cs typeface="Calibri Light"/>
                </a:rPr>
                <a:t>werden </a:t>
              </a:r>
              <a:r>
                <a:rPr sz="2800" b="0" dirty="0">
                  <a:latin typeface="Calibri Light"/>
                  <a:cs typeface="Calibri Light"/>
                </a:rPr>
                <a:t>mit  der </a:t>
              </a:r>
              <a:r>
                <a:rPr sz="2800" b="0" spc="-15" dirty="0">
                  <a:latin typeface="Calibri Light"/>
                  <a:cs typeface="Calibri Light"/>
                </a:rPr>
                <a:t>RS </a:t>
              </a:r>
              <a:r>
                <a:rPr sz="2800" b="0" dirty="0">
                  <a:latin typeface="Calibri Light"/>
                  <a:cs typeface="Calibri Light"/>
                </a:rPr>
                <a:t>plus </a:t>
              </a:r>
              <a:r>
                <a:rPr sz="2800" b="0" spc="-5" dirty="0">
                  <a:latin typeface="Calibri Light"/>
                  <a:cs typeface="Calibri Light"/>
                </a:rPr>
                <a:t>möglichst lange</a:t>
              </a:r>
              <a:r>
                <a:rPr sz="2800" b="0" spc="-15" dirty="0">
                  <a:latin typeface="Calibri Light"/>
                  <a:cs typeface="Calibri Light"/>
                </a:rPr>
                <a:t> offengehalten:</a:t>
              </a:r>
              <a:endParaRPr sz="2800" dirty="0">
                <a:latin typeface="Calibri Light"/>
                <a:cs typeface="Calibri Light"/>
              </a:endParaRPr>
            </a:p>
            <a:p>
              <a:pPr marL="12700" marR="6350" algn="just">
                <a:lnSpc>
                  <a:spcPct val="105000"/>
                </a:lnSpc>
                <a:spcBef>
                  <a:spcPts val="1080"/>
                </a:spcBef>
              </a:pPr>
              <a:r>
                <a:rPr lang="de-DE" sz="2800" b="0" dirty="0" smtClean="0">
                  <a:latin typeface="Calibri Light"/>
                  <a:cs typeface="Calibri Light"/>
                </a:rPr>
                <a:t>Möglich sind die </a:t>
              </a:r>
              <a:r>
                <a:rPr lang="de-DE" sz="2800" b="0" spc="-15" dirty="0" smtClean="0">
                  <a:latin typeface="Calibri Light"/>
                  <a:cs typeface="Calibri Light"/>
                </a:rPr>
                <a:t>Berufsreife </a:t>
              </a:r>
              <a:r>
                <a:rPr lang="de-DE" sz="2800" b="0" spc="-5" dirty="0" smtClean="0">
                  <a:latin typeface="Calibri Light"/>
                  <a:cs typeface="Calibri Light"/>
                </a:rPr>
                <a:t>nach </a:t>
              </a:r>
              <a:r>
                <a:rPr lang="de-DE" sz="2800" b="0" dirty="0" smtClean="0">
                  <a:latin typeface="Calibri Light"/>
                  <a:cs typeface="Calibri Light"/>
                </a:rPr>
                <a:t>Klasse 9 oder der qualifizierte </a:t>
              </a:r>
              <a:r>
                <a:rPr lang="de-DE" sz="2800" b="0" spc="-5" dirty="0" smtClean="0">
                  <a:latin typeface="Calibri Light"/>
                  <a:cs typeface="Calibri Light"/>
                </a:rPr>
                <a:t>Sekundarabschluss I </a:t>
              </a:r>
              <a:r>
                <a:rPr lang="de-DE" sz="2800" b="0" dirty="0" smtClean="0">
                  <a:latin typeface="Calibri Light"/>
                  <a:cs typeface="Calibri Light"/>
                </a:rPr>
                <a:t>nach Klasse  10.</a:t>
              </a:r>
            </a:p>
            <a:p>
              <a:pPr marL="12700" marR="6350" algn="just">
                <a:lnSpc>
                  <a:spcPct val="105000"/>
                </a:lnSpc>
                <a:spcBef>
                  <a:spcPts val="1080"/>
                </a:spcBef>
              </a:pPr>
              <a:endParaRPr sz="2800" dirty="0">
                <a:latin typeface="Calibri Light"/>
                <a:cs typeface="Calibri Light"/>
              </a:endParaRPr>
            </a:p>
            <a:p>
              <a:pPr marL="12700" algn="just">
                <a:lnSpc>
                  <a:spcPct val="100000"/>
                </a:lnSpc>
                <a:spcBef>
                  <a:spcPts val="805"/>
                </a:spcBef>
              </a:pPr>
              <a:r>
                <a:rPr sz="3200" b="1" spc="-5" dirty="0">
                  <a:solidFill>
                    <a:srgbClr val="B7274C"/>
                  </a:solidFill>
                  <a:latin typeface="Calibri"/>
                  <a:cs typeface="Calibri"/>
                </a:rPr>
                <a:t>Aufstiegsorientiert </a:t>
              </a:r>
              <a:r>
                <a:rPr sz="3200" b="1" dirty="0">
                  <a:solidFill>
                    <a:srgbClr val="B7274C"/>
                  </a:solidFill>
                  <a:latin typeface="Calibri"/>
                  <a:cs typeface="Calibri"/>
                </a:rPr>
                <a:t>&amp;</a:t>
              </a:r>
              <a:r>
                <a:rPr sz="3200" b="1" spc="-80" dirty="0">
                  <a:solidFill>
                    <a:srgbClr val="B7274C"/>
                  </a:solidFill>
                  <a:latin typeface="Calibri"/>
                  <a:cs typeface="Calibri"/>
                </a:rPr>
                <a:t> </a:t>
              </a:r>
              <a:r>
                <a:rPr sz="3200" b="1" spc="-5" dirty="0">
                  <a:solidFill>
                    <a:srgbClr val="B7274C"/>
                  </a:solidFill>
                  <a:latin typeface="Calibri"/>
                  <a:cs typeface="Calibri"/>
                </a:rPr>
                <a:t>durchlässig</a:t>
              </a:r>
              <a:endParaRPr sz="3200" dirty="0">
                <a:latin typeface="Calibri"/>
                <a:cs typeface="Calibri"/>
              </a:endParaRPr>
            </a:p>
            <a:p>
              <a:pPr marL="12700" marR="6350" algn="just">
                <a:lnSpc>
                  <a:spcPct val="100000"/>
                </a:lnSpc>
                <a:spcBef>
                  <a:spcPts val="1200"/>
                </a:spcBef>
              </a:pPr>
              <a:r>
                <a:rPr lang="de-DE" sz="2800" b="0" spc="-10" dirty="0" smtClean="0">
                  <a:latin typeface="Calibri Light"/>
                  <a:cs typeface="Calibri Light"/>
                </a:rPr>
                <a:t>Nach</a:t>
              </a:r>
              <a:r>
                <a:rPr lang="de-DE" sz="2800" b="0" spc="-135" dirty="0" smtClean="0">
                  <a:latin typeface="Calibri Light"/>
                  <a:cs typeface="Calibri Light"/>
                </a:rPr>
                <a:t> </a:t>
              </a:r>
              <a:r>
                <a:rPr lang="de-DE" sz="2800" b="0" spc="-10" dirty="0" smtClean="0">
                  <a:latin typeface="Calibri Light"/>
                  <a:cs typeface="Calibri Light"/>
                </a:rPr>
                <a:t>der</a:t>
              </a:r>
              <a:r>
                <a:rPr lang="de-DE" sz="2800" b="0" spc="-135" dirty="0" smtClean="0">
                  <a:latin typeface="Calibri Light"/>
                  <a:cs typeface="Calibri Light"/>
                </a:rPr>
                <a:t> </a:t>
              </a:r>
              <a:r>
                <a:rPr lang="de-DE" sz="2800" b="0" spc="-10" dirty="0" smtClean="0">
                  <a:latin typeface="Calibri Light"/>
                  <a:cs typeface="Calibri Light"/>
                </a:rPr>
                <a:t>10.</a:t>
              </a:r>
              <a:r>
                <a:rPr lang="de-DE" sz="2800" b="0" spc="-135" dirty="0" smtClean="0">
                  <a:latin typeface="Calibri Light"/>
                  <a:cs typeface="Calibri Light"/>
                </a:rPr>
                <a:t> </a:t>
              </a:r>
              <a:r>
                <a:rPr lang="de-DE" sz="2800" b="0" spc="-10" dirty="0" smtClean="0">
                  <a:latin typeface="Calibri Light"/>
                  <a:cs typeface="Calibri Light"/>
                </a:rPr>
                <a:t>Klasse</a:t>
              </a:r>
              <a:r>
                <a:rPr lang="de-DE" sz="2800" b="0" spc="-130" dirty="0" smtClean="0">
                  <a:latin typeface="Calibri Light"/>
                  <a:cs typeface="Calibri Light"/>
                </a:rPr>
                <a:t> </a:t>
              </a:r>
              <a:r>
                <a:rPr lang="de-DE" sz="2800" b="0" spc="-10" dirty="0" smtClean="0">
                  <a:latin typeface="Calibri Light"/>
                  <a:cs typeface="Calibri Light"/>
                </a:rPr>
                <a:t>muss</a:t>
              </a:r>
              <a:r>
                <a:rPr lang="de-DE" sz="2800" b="0" spc="-135" dirty="0" smtClean="0">
                  <a:latin typeface="Calibri Light"/>
                  <a:cs typeface="Calibri Light"/>
                </a:rPr>
                <a:t> </a:t>
              </a:r>
              <a:r>
                <a:rPr lang="de-DE" sz="2800" b="0" spc="-15" dirty="0" smtClean="0">
                  <a:latin typeface="Calibri Light"/>
                  <a:cs typeface="Calibri Light"/>
                </a:rPr>
                <a:t>nicht</a:t>
              </a:r>
              <a:r>
                <a:rPr lang="de-DE" sz="2800" b="0" spc="-135" dirty="0" smtClean="0">
                  <a:latin typeface="Calibri Light"/>
                  <a:cs typeface="Calibri Light"/>
                </a:rPr>
                <a:t> </a:t>
              </a:r>
              <a:r>
                <a:rPr lang="de-DE" sz="2800" b="0" spc="-10" dirty="0" smtClean="0">
                  <a:latin typeface="Calibri Light"/>
                  <a:cs typeface="Calibri Light"/>
                </a:rPr>
                <a:t>Schluss</a:t>
              </a:r>
              <a:r>
                <a:rPr lang="de-DE" sz="2800" b="0" spc="-135" dirty="0" smtClean="0">
                  <a:latin typeface="Calibri Light"/>
                  <a:cs typeface="Calibri Light"/>
                </a:rPr>
                <a:t> </a:t>
              </a:r>
              <a:r>
                <a:rPr lang="de-DE" sz="2800" b="0" spc="-10" dirty="0" smtClean="0">
                  <a:latin typeface="Calibri Light"/>
                  <a:cs typeface="Calibri Light"/>
                </a:rPr>
                <a:t>sein.  </a:t>
              </a:r>
              <a:r>
                <a:rPr lang="de-DE" sz="2800" b="0" dirty="0" smtClean="0">
                  <a:latin typeface="Calibri Light"/>
                  <a:cs typeface="Calibri Light"/>
                </a:rPr>
                <a:t>Es </a:t>
              </a:r>
              <a:r>
                <a:rPr lang="de-DE" sz="2800" b="0" spc="-5" dirty="0" smtClean="0">
                  <a:latin typeface="Calibri Light"/>
                  <a:cs typeface="Calibri Light"/>
                </a:rPr>
                <a:t>gibt </a:t>
              </a:r>
              <a:r>
                <a:rPr lang="de-DE" sz="2800" b="0" dirty="0" smtClean="0">
                  <a:latin typeface="Calibri Light"/>
                  <a:cs typeface="Calibri Light"/>
                </a:rPr>
                <a:t>viele </a:t>
              </a:r>
              <a:r>
                <a:rPr lang="de-DE" sz="2800" b="0" spc="-20" dirty="0" smtClean="0">
                  <a:latin typeface="Calibri Light"/>
                  <a:cs typeface="Calibri Light"/>
                </a:rPr>
                <a:t>Wege,</a:t>
              </a:r>
              <a:r>
                <a:rPr lang="de-DE" sz="2800" b="0" spc="-80" dirty="0" smtClean="0">
                  <a:latin typeface="Calibri Light"/>
                  <a:cs typeface="Calibri Light"/>
                </a:rPr>
                <a:t> </a:t>
              </a:r>
              <a:r>
                <a:rPr lang="de-DE" sz="2800" b="0" spc="-5" dirty="0" smtClean="0">
                  <a:latin typeface="Calibri Light"/>
                  <a:cs typeface="Calibri Light"/>
                </a:rPr>
                <a:t>weiter zu machen:</a:t>
              </a:r>
            </a:p>
            <a:p>
              <a:pPr marL="12700" marR="6350" algn="just">
                <a:lnSpc>
                  <a:spcPct val="100000"/>
                </a:lnSpc>
                <a:spcBef>
                  <a:spcPts val="1200"/>
                </a:spcBef>
              </a:pPr>
              <a:r>
                <a:rPr lang="de-DE" sz="2800" spc="-5" dirty="0" smtClean="0">
                  <a:latin typeface="Calibri Light"/>
                  <a:cs typeface="Calibri Light"/>
                </a:rPr>
                <a:t>z</a:t>
              </a:r>
              <a:r>
                <a:rPr lang="de-DE" sz="2800" b="0" spc="40" dirty="0" smtClean="0">
                  <a:latin typeface="Calibri Light"/>
                  <a:cs typeface="Calibri Light"/>
                </a:rPr>
                <a:t>. B.</a:t>
              </a:r>
              <a:r>
                <a:rPr lang="de-DE" sz="2800" b="0" spc="-60" dirty="0" smtClean="0">
                  <a:latin typeface="Calibri Light"/>
                  <a:cs typeface="Calibri Light"/>
                </a:rPr>
                <a:t> </a:t>
              </a:r>
              <a:r>
                <a:rPr lang="de-DE" sz="2800" b="0" dirty="0" smtClean="0">
                  <a:latin typeface="Calibri Light"/>
                  <a:cs typeface="Calibri Light"/>
                </a:rPr>
                <a:t>an</a:t>
              </a:r>
              <a:r>
                <a:rPr lang="de-DE" sz="2800" b="0" spc="-60" dirty="0" smtClean="0">
                  <a:latin typeface="Calibri Light"/>
                  <a:cs typeface="Calibri Light"/>
                </a:rPr>
                <a:t> </a:t>
              </a:r>
              <a:r>
                <a:rPr lang="de-DE" sz="2800" b="0" dirty="0" smtClean="0">
                  <a:latin typeface="Calibri Light"/>
                  <a:cs typeface="Calibri Light"/>
                </a:rPr>
                <a:t>einer</a:t>
              </a:r>
              <a:r>
                <a:rPr lang="de-DE" sz="2800" b="0" spc="-60" dirty="0" smtClean="0">
                  <a:latin typeface="Calibri Light"/>
                  <a:cs typeface="Calibri Light"/>
                </a:rPr>
                <a:t> </a:t>
              </a:r>
              <a:r>
                <a:rPr lang="de-DE" sz="2800" b="0" spc="-5" dirty="0" smtClean="0">
                  <a:latin typeface="Calibri Light"/>
                  <a:cs typeface="Calibri Light"/>
                </a:rPr>
                <a:t>FOS,</a:t>
              </a:r>
              <a:r>
                <a:rPr lang="de-DE" sz="2800" b="0" spc="-55" dirty="0" smtClean="0">
                  <a:latin typeface="Calibri Light"/>
                  <a:cs typeface="Calibri Light"/>
                </a:rPr>
                <a:t> </a:t>
              </a:r>
              <a:r>
                <a:rPr lang="de-DE" sz="2800" b="0" dirty="0" smtClean="0">
                  <a:latin typeface="Calibri Light"/>
                  <a:cs typeface="Calibri Light"/>
                </a:rPr>
                <a:t>einer</a:t>
              </a:r>
              <a:r>
                <a:rPr lang="de-DE" sz="2800" b="0" spc="-60" dirty="0" smtClean="0">
                  <a:latin typeface="Calibri Light"/>
                  <a:cs typeface="Calibri Light"/>
                </a:rPr>
                <a:t> </a:t>
              </a:r>
              <a:r>
                <a:rPr lang="de-DE" sz="2800" b="0" dirty="0" smtClean="0">
                  <a:latin typeface="Calibri Light"/>
                  <a:cs typeface="Calibri Light"/>
                </a:rPr>
                <a:t>IGS,</a:t>
              </a:r>
              <a:r>
                <a:rPr lang="de-DE" sz="2800" b="0" spc="-55" dirty="0" smtClean="0">
                  <a:latin typeface="Calibri Light"/>
                  <a:cs typeface="Calibri Light"/>
                </a:rPr>
                <a:t> einer HBF*, </a:t>
              </a:r>
              <a:r>
                <a:rPr lang="de-DE" sz="2800" b="0" dirty="0" smtClean="0">
                  <a:latin typeface="Calibri Light"/>
                  <a:cs typeface="Calibri Light"/>
                </a:rPr>
                <a:t>an</a:t>
              </a:r>
              <a:r>
                <a:rPr lang="de-DE" sz="2800" b="0" spc="-60" dirty="0" smtClean="0">
                  <a:latin typeface="Calibri Light"/>
                  <a:cs typeface="Calibri Light"/>
                </a:rPr>
                <a:t> </a:t>
              </a:r>
              <a:r>
                <a:rPr lang="de-DE" sz="2800" b="0" spc="-5" dirty="0" smtClean="0">
                  <a:latin typeface="Calibri Light"/>
                  <a:cs typeface="Calibri Light"/>
                </a:rPr>
                <a:t>beruflichen  </a:t>
              </a:r>
              <a:r>
                <a:rPr lang="de-DE" sz="2800" b="0" dirty="0" smtClean="0">
                  <a:latin typeface="Calibri Light"/>
                  <a:cs typeface="Calibri Light"/>
                </a:rPr>
                <a:t>und </a:t>
              </a:r>
              <a:r>
                <a:rPr lang="de-DE" sz="2800" b="0" spc="5" dirty="0" smtClean="0">
                  <a:latin typeface="Calibri Light"/>
                  <a:cs typeface="Calibri Light"/>
                </a:rPr>
                <a:t>allgemeinbildenden Gym</a:t>
              </a:r>
              <a:r>
                <a:rPr lang="de-DE" sz="2800" b="0" dirty="0" smtClean="0">
                  <a:latin typeface="Calibri Light"/>
                  <a:cs typeface="Calibri Light"/>
                </a:rPr>
                <a:t>nasien </a:t>
              </a:r>
              <a:r>
                <a:rPr lang="de-DE" sz="2800" b="0" spc="5" dirty="0" smtClean="0">
                  <a:latin typeface="Calibri Light"/>
                  <a:cs typeface="Calibri Light"/>
                </a:rPr>
                <a:t>oder  </a:t>
              </a:r>
              <a:r>
                <a:rPr lang="de-DE" sz="2800" b="0" dirty="0" smtClean="0">
                  <a:latin typeface="Calibri Light"/>
                  <a:cs typeface="Calibri Light"/>
                </a:rPr>
                <a:t>mit einer dualen</a:t>
              </a:r>
              <a:r>
                <a:rPr lang="de-DE" sz="2800" b="0" spc="-105" dirty="0" smtClean="0">
                  <a:latin typeface="Calibri Light"/>
                  <a:cs typeface="Calibri Light"/>
                </a:rPr>
                <a:t> </a:t>
              </a:r>
              <a:r>
                <a:rPr lang="de-DE" sz="2800" b="0" dirty="0" smtClean="0">
                  <a:latin typeface="Calibri Light"/>
                  <a:cs typeface="Calibri Light"/>
                </a:rPr>
                <a:t>Ausbildung</a:t>
              </a:r>
              <a:endParaRPr lang="de-DE" sz="2800" dirty="0">
                <a:latin typeface="Calibri Light"/>
                <a:cs typeface="Calibri Light"/>
              </a:endParaRPr>
            </a:p>
          </p:txBody>
        </p:sp>
        <p:sp>
          <p:nvSpPr>
            <p:cNvPr id="7" name="object 7"/>
            <p:cNvSpPr/>
            <p:nvPr/>
          </p:nvSpPr>
          <p:spPr>
            <a:xfrm>
              <a:off x="1013294" y="3352799"/>
              <a:ext cx="131037" cy="201879"/>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sp>
        <p:nvSpPr>
          <p:cNvPr id="9" name="object 9"/>
          <p:cNvSpPr txBox="1"/>
          <p:nvPr/>
        </p:nvSpPr>
        <p:spPr>
          <a:xfrm>
            <a:off x="14846300" y="645159"/>
            <a:ext cx="295275" cy="348615"/>
          </a:xfrm>
          <a:prstGeom prst="rect">
            <a:avLst/>
          </a:prstGeom>
        </p:spPr>
        <p:txBody>
          <a:bodyPr vert="horz" wrap="square" lIns="0" tIns="0" rIns="0" bIns="0" rtlCol="0">
            <a:spAutoFit/>
          </a:bodyPr>
          <a:lstStyle/>
          <a:p>
            <a:pPr marL="12700">
              <a:lnSpc>
                <a:spcPct val="100000"/>
              </a:lnSpc>
            </a:pPr>
            <a:r>
              <a:rPr lang="de-DE" sz="2200" spc="-55" dirty="0">
                <a:latin typeface="Calibri"/>
                <a:cs typeface="Calibri"/>
              </a:rPr>
              <a:t>15</a:t>
            </a:r>
            <a:endParaRPr sz="2200">
              <a:latin typeface="Calibri"/>
              <a:cs typeface="Calibri"/>
            </a:endParaRPr>
          </a:p>
        </p:txBody>
      </p:sp>
      <p:sp>
        <p:nvSpPr>
          <p:cNvPr id="10" name="object 10"/>
          <p:cNvSpPr txBox="1"/>
          <p:nvPr/>
        </p:nvSpPr>
        <p:spPr>
          <a:xfrm>
            <a:off x="1623999" y="9309600"/>
            <a:ext cx="6456680" cy="457200"/>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 </a:t>
            </a:r>
            <a:r>
              <a:rPr sz="3400" b="0" spc="110" dirty="0">
                <a:solidFill>
                  <a:srgbClr val="B7274C"/>
                </a:solidFill>
                <a:latin typeface="Calibri Light"/>
                <a:cs typeface="Calibri Light"/>
              </a:rPr>
              <a:t>PLUSPUNKTE </a:t>
            </a:r>
            <a:r>
              <a:rPr sz="3400" b="0" spc="65" dirty="0">
                <a:solidFill>
                  <a:srgbClr val="B7274C"/>
                </a:solidFill>
                <a:latin typeface="Calibri Light"/>
                <a:cs typeface="Calibri Light"/>
              </a:rPr>
              <a:t>AUF </a:t>
            </a:r>
            <a:r>
              <a:rPr sz="3400" b="0" spc="100" dirty="0">
                <a:solidFill>
                  <a:srgbClr val="B7274C"/>
                </a:solidFill>
                <a:latin typeface="Calibri Light"/>
                <a:cs typeface="Calibri Light"/>
              </a:rPr>
              <a:t>EINEN</a:t>
            </a:r>
            <a:r>
              <a:rPr sz="3400" b="0" spc="229" dirty="0">
                <a:solidFill>
                  <a:srgbClr val="B7274C"/>
                </a:solidFill>
                <a:latin typeface="Calibri Light"/>
                <a:cs typeface="Calibri Light"/>
              </a:rPr>
              <a:t> </a:t>
            </a:r>
            <a:r>
              <a:rPr sz="3400" b="0" spc="125" dirty="0">
                <a:solidFill>
                  <a:srgbClr val="B7274C"/>
                </a:solidFill>
                <a:latin typeface="Calibri Light"/>
                <a:cs typeface="Calibri Light"/>
              </a:rPr>
              <a:t>BLICK</a:t>
            </a:r>
            <a:endParaRPr sz="3400" dirty="0">
              <a:latin typeface="Calibri Light"/>
              <a:cs typeface="Calibri Light"/>
            </a:endParaRPr>
          </a:p>
        </p:txBody>
      </p:sp>
      <p:sp>
        <p:nvSpPr>
          <p:cNvPr id="11" name="object 11"/>
          <p:cNvSpPr txBox="1"/>
          <p:nvPr/>
        </p:nvSpPr>
        <p:spPr>
          <a:xfrm>
            <a:off x="9019526" y="9390599"/>
            <a:ext cx="6005195"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Eine </a:t>
            </a:r>
            <a:r>
              <a:rPr sz="3000" b="0" spc="-10" dirty="0">
                <a:latin typeface="Calibri Light"/>
                <a:cs typeface="Calibri Light"/>
              </a:rPr>
              <a:t>junge </a:t>
            </a:r>
            <a:r>
              <a:rPr sz="3000" b="0" dirty="0">
                <a:latin typeface="Calibri Light"/>
                <a:cs typeface="Calibri Light"/>
              </a:rPr>
              <a:t>Schulart </a:t>
            </a:r>
            <a:r>
              <a:rPr sz="3000" b="0" spc="-20" dirty="0">
                <a:latin typeface="Calibri Light"/>
                <a:cs typeface="Calibri Light"/>
              </a:rPr>
              <a:t>öffnet Perspektiven</a:t>
            </a:r>
            <a:endParaRPr sz="3000">
              <a:latin typeface="Calibri Light"/>
              <a:cs typeface="Calibri Light"/>
            </a:endParaRPr>
          </a:p>
        </p:txBody>
      </p:sp>
      <p:sp>
        <p:nvSpPr>
          <p:cNvPr id="14" name="Rechteck 13">
            <a:extLst>
              <a:ext uri="{FF2B5EF4-FFF2-40B4-BE49-F238E27FC236}">
                <a16:creationId xmlns:a16="http://schemas.microsoft.com/office/drawing/2014/main" id="{2073F01E-FB88-426A-BAD7-065A062C48A1}"/>
              </a:ext>
            </a:extLst>
          </p:cNvPr>
          <p:cNvSpPr/>
          <p:nvPr/>
        </p:nvSpPr>
        <p:spPr>
          <a:xfrm>
            <a:off x="7975600" y="561703"/>
            <a:ext cx="6650860" cy="515526"/>
          </a:xfrm>
          <a:prstGeom prst="rect">
            <a:avLst/>
          </a:prstGeom>
        </p:spPr>
        <p:txBody>
          <a:bodyPr wrap="none">
            <a:spAutoFit/>
          </a:bodyPr>
          <a:lstStyle/>
          <a:p>
            <a:pPr marL="12700" lvl="0">
              <a:lnSpc>
                <a:spcPts val="3329"/>
              </a:lnSpc>
            </a:pPr>
            <a:r>
              <a:rPr lang="de-DE" sz="3400" spc="85" dirty="0">
                <a:solidFill>
                  <a:srgbClr val="B7274C"/>
                </a:solidFill>
                <a:latin typeface="Calibri Light"/>
                <a:cs typeface="Calibri Light"/>
              </a:rPr>
              <a:t>DIE </a:t>
            </a:r>
            <a:r>
              <a:rPr lang="de-DE" sz="3400" spc="110" dirty="0">
                <a:solidFill>
                  <a:srgbClr val="B7274C"/>
                </a:solidFill>
                <a:latin typeface="Calibri Light"/>
                <a:cs typeface="Calibri Light"/>
              </a:rPr>
              <a:t>PLUSPUNKTE </a:t>
            </a:r>
            <a:r>
              <a:rPr lang="de-DE" sz="3400" spc="65" dirty="0">
                <a:solidFill>
                  <a:srgbClr val="B7274C"/>
                </a:solidFill>
                <a:latin typeface="Calibri Light"/>
                <a:cs typeface="Calibri Light"/>
              </a:rPr>
              <a:t>AUF </a:t>
            </a:r>
            <a:r>
              <a:rPr lang="de-DE" sz="3400" spc="100" dirty="0">
                <a:solidFill>
                  <a:srgbClr val="B7274C"/>
                </a:solidFill>
                <a:latin typeface="Calibri Light"/>
                <a:cs typeface="Calibri Light"/>
              </a:rPr>
              <a:t>EINEN</a:t>
            </a:r>
            <a:r>
              <a:rPr lang="de-DE" sz="3400" spc="229" dirty="0">
                <a:solidFill>
                  <a:srgbClr val="B7274C"/>
                </a:solidFill>
                <a:latin typeface="Calibri Light"/>
                <a:cs typeface="Calibri Light"/>
              </a:rPr>
              <a:t> </a:t>
            </a:r>
            <a:r>
              <a:rPr lang="de-DE" sz="3400" spc="125" dirty="0">
                <a:solidFill>
                  <a:srgbClr val="B7274C"/>
                </a:solidFill>
                <a:latin typeface="Calibri Light"/>
                <a:cs typeface="Calibri Light"/>
              </a:rPr>
              <a:t>BLICK</a:t>
            </a:r>
            <a:endParaRPr lang="de-DE" sz="3400" dirty="0">
              <a:solidFill>
                <a:prstClr val="black"/>
              </a:solidFill>
              <a:latin typeface="Calibri Light"/>
              <a:cs typeface="Calibri Light"/>
            </a:endParaRPr>
          </a:p>
        </p:txBody>
      </p:sp>
      <p:sp>
        <p:nvSpPr>
          <p:cNvPr id="15" name="object 7"/>
          <p:cNvSpPr/>
          <p:nvPr/>
        </p:nvSpPr>
        <p:spPr>
          <a:xfrm>
            <a:off x="444586" y="5461000"/>
            <a:ext cx="201281" cy="201879"/>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59187" y="1016000"/>
                </a:lnTo>
                <a:lnTo>
                  <a:pt x="4681766" y="689876"/>
                </a:lnTo>
                <a:lnTo>
                  <a:pt x="16256000" y="689876"/>
                </a:lnTo>
                <a:lnTo>
                  <a:pt x="16256000" y="0"/>
                </a:lnTo>
                <a:close/>
              </a:path>
              <a:path w="16256000" h="1016000">
                <a:moveTo>
                  <a:pt x="16256000" y="689876"/>
                </a:moveTo>
                <a:lnTo>
                  <a:pt x="4681766" y="689876"/>
                </a:lnTo>
                <a:lnTo>
                  <a:pt x="16256000" y="690854"/>
                </a:lnTo>
                <a:lnTo>
                  <a:pt x="16256000" y="689876"/>
                </a:lnTo>
                <a:close/>
              </a:path>
            </a:pathLst>
          </a:custGeom>
          <a:solidFill>
            <a:srgbClr val="B7274C"/>
          </a:solidFill>
        </p:spPr>
        <p:txBody>
          <a:bodyPr wrap="square" lIns="0" tIns="0" rIns="0" bIns="0" rtlCol="0"/>
          <a:lstStyle/>
          <a:p>
            <a:endParaRPr/>
          </a:p>
        </p:txBody>
      </p:sp>
      <p:sp>
        <p:nvSpPr>
          <p:cNvPr id="3" name="object 3"/>
          <p:cNvSpPr/>
          <p:nvPr/>
        </p:nvSpPr>
        <p:spPr>
          <a:xfrm>
            <a:off x="3392863" y="3747261"/>
            <a:ext cx="687705" cy="753110"/>
          </a:xfrm>
          <a:custGeom>
            <a:avLst/>
            <a:gdLst/>
            <a:ahLst/>
            <a:cxnLst/>
            <a:rect l="l" t="t" r="r" b="b"/>
            <a:pathLst>
              <a:path w="687704" h="753110">
                <a:moveTo>
                  <a:pt x="484051" y="704849"/>
                </a:moveTo>
                <a:lnTo>
                  <a:pt x="474845" y="704849"/>
                </a:lnTo>
                <a:lnTo>
                  <a:pt x="495597" y="753109"/>
                </a:lnTo>
                <a:lnTo>
                  <a:pt x="503242" y="750569"/>
                </a:lnTo>
                <a:lnTo>
                  <a:pt x="484051" y="704849"/>
                </a:lnTo>
                <a:close/>
              </a:path>
              <a:path w="687704" h="753110">
                <a:moveTo>
                  <a:pt x="182630" y="0"/>
                </a:moveTo>
                <a:lnTo>
                  <a:pt x="174972" y="2539"/>
                </a:lnTo>
                <a:lnTo>
                  <a:pt x="204195" y="72389"/>
                </a:lnTo>
                <a:lnTo>
                  <a:pt x="197413" y="74929"/>
                </a:lnTo>
                <a:lnTo>
                  <a:pt x="144500" y="106679"/>
                </a:lnTo>
                <a:lnTo>
                  <a:pt x="108765" y="135889"/>
                </a:lnTo>
                <a:lnTo>
                  <a:pt x="77674" y="168909"/>
                </a:lnTo>
                <a:lnTo>
                  <a:pt x="51457" y="205739"/>
                </a:lnTo>
                <a:lnTo>
                  <a:pt x="30343" y="245109"/>
                </a:lnTo>
                <a:lnTo>
                  <a:pt x="14561" y="287019"/>
                </a:lnTo>
                <a:lnTo>
                  <a:pt x="4340" y="331469"/>
                </a:lnTo>
                <a:lnTo>
                  <a:pt x="38" y="374649"/>
                </a:lnTo>
                <a:lnTo>
                  <a:pt x="0" y="378459"/>
                </a:lnTo>
                <a:lnTo>
                  <a:pt x="1502" y="421639"/>
                </a:lnTo>
                <a:lnTo>
                  <a:pt x="9344" y="467359"/>
                </a:lnTo>
                <a:lnTo>
                  <a:pt x="23665" y="513079"/>
                </a:lnTo>
                <a:lnTo>
                  <a:pt x="23753" y="518159"/>
                </a:lnTo>
                <a:lnTo>
                  <a:pt x="24414" y="523239"/>
                </a:lnTo>
                <a:lnTo>
                  <a:pt x="28478" y="532129"/>
                </a:lnTo>
                <a:lnTo>
                  <a:pt x="32008" y="537209"/>
                </a:lnTo>
                <a:lnTo>
                  <a:pt x="36174" y="541019"/>
                </a:lnTo>
                <a:lnTo>
                  <a:pt x="60655" y="582929"/>
                </a:lnTo>
                <a:lnTo>
                  <a:pt x="90037" y="619759"/>
                </a:lnTo>
                <a:lnTo>
                  <a:pt x="123713" y="651509"/>
                </a:lnTo>
                <a:lnTo>
                  <a:pt x="161076" y="678179"/>
                </a:lnTo>
                <a:lnTo>
                  <a:pt x="201519" y="699769"/>
                </a:lnTo>
                <a:lnTo>
                  <a:pt x="244434" y="716279"/>
                </a:lnTo>
                <a:lnTo>
                  <a:pt x="289214" y="726439"/>
                </a:lnTo>
                <a:lnTo>
                  <a:pt x="335253" y="731519"/>
                </a:lnTo>
                <a:lnTo>
                  <a:pt x="381942" y="728979"/>
                </a:lnTo>
                <a:lnTo>
                  <a:pt x="428675" y="720089"/>
                </a:lnTo>
                <a:lnTo>
                  <a:pt x="474845" y="704849"/>
                </a:lnTo>
                <a:lnTo>
                  <a:pt x="484051" y="704849"/>
                </a:lnTo>
                <a:lnTo>
                  <a:pt x="482452" y="701039"/>
                </a:lnTo>
                <a:lnTo>
                  <a:pt x="501712" y="690879"/>
                </a:lnTo>
                <a:lnTo>
                  <a:pt x="302163" y="690879"/>
                </a:lnTo>
                <a:lnTo>
                  <a:pt x="252690" y="679449"/>
                </a:lnTo>
                <a:lnTo>
                  <a:pt x="205804" y="660399"/>
                </a:lnTo>
                <a:lnTo>
                  <a:pt x="162535" y="634999"/>
                </a:lnTo>
                <a:lnTo>
                  <a:pt x="123915" y="600709"/>
                </a:lnTo>
                <a:lnTo>
                  <a:pt x="90975" y="561339"/>
                </a:lnTo>
                <a:lnTo>
                  <a:pt x="140597" y="561339"/>
                </a:lnTo>
                <a:lnTo>
                  <a:pt x="159428" y="560069"/>
                </a:lnTo>
                <a:lnTo>
                  <a:pt x="192762" y="560069"/>
                </a:lnTo>
                <a:lnTo>
                  <a:pt x="189527" y="556259"/>
                </a:lnTo>
                <a:lnTo>
                  <a:pt x="227376" y="548639"/>
                </a:lnTo>
                <a:lnTo>
                  <a:pt x="247184" y="543559"/>
                </a:lnTo>
                <a:lnTo>
                  <a:pt x="123512" y="543559"/>
                </a:lnTo>
                <a:lnTo>
                  <a:pt x="101719" y="539749"/>
                </a:lnTo>
                <a:lnTo>
                  <a:pt x="83917" y="534669"/>
                </a:lnTo>
                <a:lnTo>
                  <a:pt x="70477" y="525779"/>
                </a:lnTo>
                <a:lnTo>
                  <a:pt x="67340" y="519429"/>
                </a:lnTo>
                <a:lnTo>
                  <a:pt x="64101" y="513079"/>
                </a:lnTo>
                <a:lnTo>
                  <a:pt x="60228" y="504189"/>
                </a:lnTo>
                <a:lnTo>
                  <a:pt x="59466" y="501649"/>
                </a:lnTo>
                <a:lnTo>
                  <a:pt x="58437" y="499109"/>
                </a:lnTo>
                <a:lnTo>
                  <a:pt x="61177" y="483869"/>
                </a:lnTo>
                <a:lnTo>
                  <a:pt x="68980" y="466089"/>
                </a:lnTo>
                <a:lnTo>
                  <a:pt x="73475" y="459739"/>
                </a:lnTo>
                <a:lnTo>
                  <a:pt x="46017" y="459739"/>
                </a:lnTo>
                <a:lnTo>
                  <a:pt x="37894" y="406399"/>
                </a:lnTo>
                <a:lnTo>
                  <a:pt x="39080" y="354329"/>
                </a:lnTo>
                <a:lnTo>
                  <a:pt x="49129" y="303529"/>
                </a:lnTo>
                <a:lnTo>
                  <a:pt x="67600" y="253999"/>
                </a:lnTo>
                <a:lnTo>
                  <a:pt x="94048" y="209549"/>
                </a:lnTo>
                <a:lnTo>
                  <a:pt x="128955" y="209549"/>
                </a:lnTo>
                <a:lnTo>
                  <a:pt x="137254" y="187959"/>
                </a:lnTo>
                <a:lnTo>
                  <a:pt x="161993" y="149859"/>
                </a:lnTo>
                <a:lnTo>
                  <a:pt x="189364" y="149859"/>
                </a:lnTo>
                <a:lnTo>
                  <a:pt x="194698" y="133349"/>
                </a:lnTo>
                <a:lnTo>
                  <a:pt x="215269" y="109219"/>
                </a:lnTo>
                <a:lnTo>
                  <a:pt x="216603" y="109219"/>
                </a:lnTo>
                <a:lnTo>
                  <a:pt x="217860" y="107949"/>
                </a:lnTo>
                <a:lnTo>
                  <a:pt x="228451" y="107949"/>
                </a:lnTo>
                <a:lnTo>
                  <a:pt x="226826" y="104139"/>
                </a:lnTo>
                <a:lnTo>
                  <a:pt x="228897" y="102869"/>
                </a:lnTo>
                <a:lnTo>
                  <a:pt x="230992" y="102869"/>
                </a:lnTo>
                <a:lnTo>
                  <a:pt x="233062" y="101599"/>
                </a:lnTo>
                <a:lnTo>
                  <a:pt x="309777" y="101599"/>
                </a:lnTo>
                <a:lnTo>
                  <a:pt x="299140" y="92709"/>
                </a:lnTo>
                <a:lnTo>
                  <a:pt x="401855" y="92709"/>
                </a:lnTo>
                <a:lnTo>
                  <a:pt x="389069" y="85089"/>
                </a:lnTo>
                <a:lnTo>
                  <a:pt x="506549" y="85089"/>
                </a:lnTo>
                <a:lnTo>
                  <a:pt x="504499" y="83819"/>
                </a:lnTo>
                <a:lnTo>
                  <a:pt x="471151" y="68579"/>
                </a:lnTo>
                <a:lnTo>
                  <a:pt x="211802" y="68579"/>
                </a:lnTo>
                <a:lnTo>
                  <a:pt x="182630" y="0"/>
                </a:lnTo>
                <a:close/>
              </a:path>
              <a:path w="687704" h="753110">
                <a:moveTo>
                  <a:pt x="192762" y="560069"/>
                </a:moveTo>
                <a:lnTo>
                  <a:pt x="159428" y="560069"/>
                </a:lnTo>
                <a:lnTo>
                  <a:pt x="190942" y="601979"/>
                </a:lnTo>
                <a:lnTo>
                  <a:pt x="225728" y="637539"/>
                </a:lnTo>
                <a:lnTo>
                  <a:pt x="263048" y="666749"/>
                </a:lnTo>
                <a:lnTo>
                  <a:pt x="302163" y="690879"/>
                </a:lnTo>
                <a:lnTo>
                  <a:pt x="501712" y="690879"/>
                </a:lnTo>
                <a:lnTo>
                  <a:pt x="520971" y="680719"/>
                </a:lnTo>
                <a:lnTo>
                  <a:pt x="386631" y="680719"/>
                </a:lnTo>
                <a:lnTo>
                  <a:pt x="344403" y="671829"/>
                </a:lnTo>
                <a:lnTo>
                  <a:pt x="302530" y="655319"/>
                </a:lnTo>
                <a:lnTo>
                  <a:pt x="262060" y="629919"/>
                </a:lnTo>
                <a:lnTo>
                  <a:pt x="224042" y="596899"/>
                </a:lnTo>
                <a:lnTo>
                  <a:pt x="192762" y="560069"/>
                </a:lnTo>
                <a:close/>
              </a:path>
              <a:path w="687704" h="753110">
                <a:moveTo>
                  <a:pt x="286489" y="538479"/>
                </a:moveTo>
                <a:lnTo>
                  <a:pt x="267530" y="538479"/>
                </a:lnTo>
                <a:lnTo>
                  <a:pt x="296489" y="582929"/>
                </a:lnTo>
                <a:lnTo>
                  <a:pt x="326418" y="622299"/>
                </a:lnTo>
                <a:lnTo>
                  <a:pt x="356679" y="655319"/>
                </a:lnTo>
                <a:lnTo>
                  <a:pt x="386631" y="680719"/>
                </a:lnTo>
                <a:lnTo>
                  <a:pt x="520971" y="680719"/>
                </a:lnTo>
                <a:lnTo>
                  <a:pt x="523379" y="679449"/>
                </a:lnTo>
                <a:lnTo>
                  <a:pt x="536288" y="670559"/>
                </a:lnTo>
                <a:lnTo>
                  <a:pt x="428872" y="670559"/>
                </a:lnTo>
                <a:lnTo>
                  <a:pt x="394183" y="656589"/>
                </a:lnTo>
                <a:lnTo>
                  <a:pt x="357226" y="627379"/>
                </a:lnTo>
                <a:lnTo>
                  <a:pt x="319601" y="585469"/>
                </a:lnTo>
                <a:lnTo>
                  <a:pt x="286489" y="538479"/>
                </a:lnTo>
                <a:close/>
              </a:path>
              <a:path w="687704" h="753110">
                <a:moveTo>
                  <a:pt x="424388" y="565149"/>
                </a:moveTo>
                <a:lnTo>
                  <a:pt x="416742" y="567689"/>
                </a:lnTo>
                <a:lnTo>
                  <a:pt x="459694" y="669289"/>
                </a:lnTo>
                <a:lnTo>
                  <a:pt x="428872" y="670559"/>
                </a:lnTo>
                <a:lnTo>
                  <a:pt x="536288" y="670559"/>
                </a:lnTo>
                <a:lnTo>
                  <a:pt x="543664" y="665479"/>
                </a:lnTo>
                <a:lnTo>
                  <a:pt x="467250" y="665479"/>
                </a:lnTo>
                <a:lnTo>
                  <a:pt x="424388" y="565149"/>
                </a:lnTo>
                <a:close/>
              </a:path>
              <a:path w="687704" h="753110">
                <a:moveTo>
                  <a:pt x="506301" y="444499"/>
                </a:moveTo>
                <a:lnTo>
                  <a:pt x="490618" y="444499"/>
                </a:lnTo>
                <a:lnTo>
                  <a:pt x="502796" y="506729"/>
                </a:lnTo>
                <a:lnTo>
                  <a:pt x="506604" y="562609"/>
                </a:lnTo>
                <a:lnTo>
                  <a:pt x="501986" y="608329"/>
                </a:lnTo>
                <a:lnTo>
                  <a:pt x="488886" y="643889"/>
                </a:lnTo>
                <a:lnTo>
                  <a:pt x="467250" y="665479"/>
                </a:lnTo>
                <a:lnTo>
                  <a:pt x="543664" y="665479"/>
                </a:lnTo>
                <a:lnTo>
                  <a:pt x="560261" y="654049"/>
                </a:lnTo>
                <a:lnTo>
                  <a:pt x="592887" y="623569"/>
                </a:lnTo>
                <a:lnTo>
                  <a:pt x="593970" y="622299"/>
                </a:lnTo>
                <a:lnTo>
                  <a:pt x="524083" y="622299"/>
                </a:lnTo>
                <a:lnTo>
                  <a:pt x="526684" y="582929"/>
                </a:lnTo>
                <a:lnTo>
                  <a:pt x="524235" y="538479"/>
                </a:lnTo>
                <a:lnTo>
                  <a:pt x="516814" y="488949"/>
                </a:lnTo>
                <a:lnTo>
                  <a:pt x="506301" y="444499"/>
                </a:lnTo>
                <a:close/>
              </a:path>
              <a:path w="687704" h="753110">
                <a:moveTo>
                  <a:pt x="598133" y="392429"/>
                </a:moveTo>
                <a:lnTo>
                  <a:pt x="571327" y="392429"/>
                </a:lnTo>
                <a:lnTo>
                  <a:pt x="576719" y="444499"/>
                </a:lnTo>
                <a:lnTo>
                  <a:pt x="576739" y="448309"/>
                </a:lnTo>
                <a:lnTo>
                  <a:pt x="574607" y="496569"/>
                </a:lnTo>
                <a:lnTo>
                  <a:pt x="564876" y="543559"/>
                </a:lnTo>
                <a:lnTo>
                  <a:pt x="547941" y="585469"/>
                </a:lnTo>
                <a:lnTo>
                  <a:pt x="524083" y="622299"/>
                </a:lnTo>
                <a:lnTo>
                  <a:pt x="593970" y="622299"/>
                </a:lnTo>
                <a:lnTo>
                  <a:pt x="621045" y="590549"/>
                </a:lnTo>
                <a:lnTo>
                  <a:pt x="635616" y="567689"/>
                </a:lnTo>
                <a:lnTo>
                  <a:pt x="590237" y="567689"/>
                </a:lnTo>
                <a:lnTo>
                  <a:pt x="600798" y="523239"/>
                </a:lnTo>
                <a:lnTo>
                  <a:pt x="605267" y="476249"/>
                </a:lnTo>
                <a:lnTo>
                  <a:pt x="603431" y="425449"/>
                </a:lnTo>
                <a:lnTo>
                  <a:pt x="598133" y="392429"/>
                </a:lnTo>
                <a:close/>
              </a:path>
              <a:path w="687704" h="753110">
                <a:moveTo>
                  <a:pt x="680534" y="322579"/>
                </a:moveTo>
                <a:lnTo>
                  <a:pt x="642840" y="322579"/>
                </a:lnTo>
                <a:lnTo>
                  <a:pt x="649312" y="373379"/>
                </a:lnTo>
                <a:lnTo>
                  <a:pt x="649416" y="375919"/>
                </a:lnTo>
                <a:lnTo>
                  <a:pt x="647085" y="426719"/>
                </a:lnTo>
                <a:lnTo>
                  <a:pt x="636119" y="477519"/>
                </a:lnTo>
                <a:lnTo>
                  <a:pt x="617022" y="524509"/>
                </a:lnTo>
                <a:lnTo>
                  <a:pt x="590237" y="567689"/>
                </a:lnTo>
                <a:lnTo>
                  <a:pt x="635616" y="567689"/>
                </a:lnTo>
                <a:lnTo>
                  <a:pt x="663105" y="513079"/>
                </a:lnTo>
                <a:lnTo>
                  <a:pt x="676583" y="472439"/>
                </a:lnTo>
                <a:lnTo>
                  <a:pt x="684744" y="429259"/>
                </a:lnTo>
                <a:lnTo>
                  <a:pt x="687376" y="384809"/>
                </a:lnTo>
                <a:lnTo>
                  <a:pt x="684266" y="340359"/>
                </a:lnTo>
                <a:lnTo>
                  <a:pt x="680534" y="322579"/>
                </a:lnTo>
                <a:close/>
              </a:path>
              <a:path w="687704" h="753110">
                <a:moveTo>
                  <a:pt x="140597" y="561339"/>
                </a:moveTo>
                <a:lnTo>
                  <a:pt x="90975" y="561339"/>
                </a:lnTo>
                <a:lnTo>
                  <a:pt x="106298" y="562609"/>
                </a:lnTo>
                <a:lnTo>
                  <a:pt x="122863" y="562609"/>
                </a:lnTo>
                <a:lnTo>
                  <a:pt x="140597" y="561339"/>
                </a:lnTo>
                <a:close/>
              </a:path>
              <a:path w="687704" h="753110">
                <a:moveTo>
                  <a:pt x="126960" y="429259"/>
                </a:moveTo>
                <a:lnTo>
                  <a:pt x="98658" y="429259"/>
                </a:lnTo>
                <a:lnTo>
                  <a:pt x="102688" y="443229"/>
                </a:lnTo>
                <a:lnTo>
                  <a:pt x="107083" y="455929"/>
                </a:lnTo>
                <a:lnTo>
                  <a:pt x="117213" y="482599"/>
                </a:lnTo>
                <a:lnTo>
                  <a:pt x="124436" y="497839"/>
                </a:lnTo>
                <a:lnTo>
                  <a:pt x="132145" y="514349"/>
                </a:lnTo>
                <a:lnTo>
                  <a:pt x="140316" y="529589"/>
                </a:lnTo>
                <a:lnTo>
                  <a:pt x="148925" y="543559"/>
                </a:lnTo>
                <a:lnTo>
                  <a:pt x="247184" y="543559"/>
                </a:lnTo>
                <a:lnTo>
                  <a:pt x="252270" y="542289"/>
                </a:lnTo>
                <a:lnTo>
                  <a:pt x="179811" y="542289"/>
                </a:lnTo>
                <a:lnTo>
                  <a:pt x="169327" y="525779"/>
                </a:lnTo>
                <a:lnTo>
                  <a:pt x="150273" y="490219"/>
                </a:lnTo>
                <a:lnTo>
                  <a:pt x="130222" y="440689"/>
                </a:lnTo>
                <a:lnTo>
                  <a:pt x="126960" y="429259"/>
                </a:lnTo>
                <a:close/>
              </a:path>
              <a:path w="687704" h="753110">
                <a:moveTo>
                  <a:pt x="204655" y="360679"/>
                </a:moveTo>
                <a:lnTo>
                  <a:pt x="188701" y="360679"/>
                </a:lnTo>
                <a:lnTo>
                  <a:pt x="195010" y="379729"/>
                </a:lnTo>
                <a:lnTo>
                  <a:pt x="209423" y="419099"/>
                </a:lnTo>
                <a:lnTo>
                  <a:pt x="227700" y="462279"/>
                </a:lnTo>
                <a:lnTo>
                  <a:pt x="249301" y="505459"/>
                </a:lnTo>
                <a:lnTo>
                  <a:pt x="260647" y="527049"/>
                </a:lnTo>
                <a:lnTo>
                  <a:pt x="239210" y="532129"/>
                </a:lnTo>
                <a:lnTo>
                  <a:pt x="198712" y="539749"/>
                </a:lnTo>
                <a:lnTo>
                  <a:pt x="179811" y="542289"/>
                </a:lnTo>
                <a:lnTo>
                  <a:pt x="252270" y="542289"/>
                </a:lnTo>
                <a:lnTo>
                  <a:pt x="267530" y="538479"/>
                </a:lnTo>
                <a:lnTo>
                  <a:pt x="286489" y="538479"/>
                </a:lnTo>
                <a:lnTo>
                  <a:pt x="282910" y="533399"/>
                </a:lnTo>
                <a:lnTo>
                  <a:pt x="308180" y="525779"/>
                </a:lnTo>
                <a:lnTo>
                  <a:pt x="319217" y="521969"/>
                </a:lnTo>
                <a:lnTo>
                  <a:pt x="276026" y="521969"/>
                </a:lnTo>
                <a:lnTo>
                  <a:pt x="264175" y="501649"/>
                </a:lnTo>
                <a:lnTo>
                  <a:pt x="241706" y="457199"/>
                </a:lnTo>
                <a:lnTo>
                  <a:pt x="222866" y="412749"/>
                </a:lnTo>
                <a:lnTo>
                  <a:pt x="208355" y="372109"/>
                </a:lnTo>
                <a:lnTo>
                  <a:pt x="204655" y="360679"/>
                </a:lnTo>
                <a:close/>
              </a:path>
              <a:path w="687704" h="753110">
                <a:moveTo>
                  <a:pt x="434859" y="262889"/>
                </a:moveTo>
                <a:lnTo>
                  <a:pt x="417022" y="262889"/>
                </a:lnTo>
                <a:lnTo>
                  <a:pt x="426961" y="280669"/>
                </a:lnTo>
                <a:lnTo>
                  <a:pt x="436594" y="299719"/>
                </a:lnTo>
                <a:lnTo>
                  <a:pt x="454766" y="339089"/>
                </a:lnTo>
                <a:lnTo>
                  <a:pt x="472929" y="386079"/>
                </a:lnTo>
                <a:lnTo>
                  <a:pt x="487176" y="431799"/>
                </a:lnTo>
                <a:lnTo>
                  <a:pt x="477987" y="436879"/>
                </a:lnTo>
                <a:lnTo>
                  <a:pt x="468557" y="441959"/>
                </a:lnTo>
                <a:lnTo>
                  <a:pt x="458914" y="448309"/>
                </a:lnTo>
                <a:lnTo>
                  <a:pt x="449089" y="453389"/>
                </a:lnTo>
                <a:lnTo>
                  <a:pt x="374019" y="454659"/>
                </a:lnTo>
                <a:lnTo>
                  <a:pt x="385919" y="482599"/>
                </a:lnTo>
                <a:lnTo>
                  <a:pt x="384535" y="483869"/>
                </a:lnTo>
                <a:lnTo>
                  <a:pt x="383202" y="483869"/>
                </a:lnTo>
                <a:lnTo>
                  <a:pt x="381805" y="485139"/>
                </a:lnTo>
                <a:lnTo>
                  <a:pt x="354654" y="496569"/>
                </a:lnTo>
                <a:lnTo>
                  <a:pt x="301648" y="514349"/>
                </a:lnTo>
                <a:lnTo>
                  <a:pt x="276026" y="521969"/>
                </a:lnTo>
                <a:lnTo>
                  <a:pt x="319217" y="521969"/>
                </a:lnTo>
                <a:lnTo>
                  <a:pt x="333932" y="516889"/>
                </a:lnTo>
                <a:lnTo>
                  <a:pt x="386554" y="496569"/>
                </a:lnTo>
                <a:lnTo>
                  <a:pt x="387964" y="495299"/>
                </a:lnTo>
                <a:lnTo>
                  <a:pt x="389285" y="495299"/>
                </a:lnTo>
                <a:lnTo>
                  <a:pt x="390682" y="494029"/>
                </a:lnTo>
                <a:lnTo>
                  <a:pt x="431476" y="494029"/>
                </a:lnTo>
                <a:lnTo>
                  <a:pt x="470755" y="455929"/>
                </a:lnTo>
                <a:lnTo>
                  <a:pt x="477524" y="452119"/>
                </a:lnTo>
                <a:lnTo>
                  <a:pt x="490618" y="444499"/>
                </a:lnTo>
                <a:lnTo>
                  <a:pt x="506301" y="444499"/>
                </a:lnTo>
                <a:lnTo>
                  <a:pt x="504499" y="436879"/>
                </a:lnTo>
                <a:lnTo>
                  <a:pt x="522604" y="425449"/>
                </a:lnTo>
                <a:lnTo>
                  <a:pt x="526422" y="422909"/>
                </a:lnTo>
                <a:lnTo>
                  <a:pt x="500791" y="422909"/>
                </a:lnTo>
                <a:lnTo>
                  <a:pt x="493909" y="401319"/>
                </a:lnTo>
                <a:lnTo>
                  <a:pt x="486249" y="378459"/>
                </a:lnTo>
                <a:lnTo>
                  <a:pt x="468431" y="332739"/>
                </a:lnTo>
                <a:lnTo>
                  <a:pt x="450985" y="294639"/>
                </a:lnTo>
                <a:lnTo>
                  <a:pt x="441792" y="276859"/>
                </a:lnTo>
                <a:lnTo>
                  <a:pt x="434859" y="262889"/>
                </a:lnTo>
                <a:close/>
              </a:path>
              <a:path w="687704" h="753110">
                <a:moveTo>
                  <a:pt x="431476" y="494029"/>
                </a:moveTo>
                <a:lnTo>
                  <a:pt x="390682" y="494029"/>
                </a:lnTo>
                <a:lnTo>
                  <a:pt x="402671" y="521969"/>
                </a:lnTo>
                <a:lnTo>
                  <a:pt x="431476" y="494029"/>
                </a:lnTo>
                <a:close/>
              </a:path>
              <a:path w="687704" h="753110">
                <a:moveTo>
                  <a:pt x="128955" y="209549"/>
                </a:moveTo>
                <a:lnTo>
                  <a:pt x="94048" y="209549"/>
                </a:lnTo>
                <a:lnTo>
                  <a:pt x="84065" y="256539"/>
                </a:lnTo>
                <a:lnTo>
                  <a:pt x="80505" y="306069"/>
                </a:lnTo>
                <a:lnTo>
                  <a:pt x="83606" y="358139"/>
                </a:lnTo>
                <a:lnTo>
                  <a:pt x="93603" y="411479"/>
                </a:lnTo>
                <a:lnTo>
                  <a:pt x="66838" y="435609"/>
                </a:lnTo>
                <a:lnTo>
                  <a:pt x="55652" y="448309"/>
                </a:lnTo>
                <a:lnTo>
                  <a:pt x="46017" y="459739"/>
                </a:lnTo>
                <a:lnTo>
                  <a:pt x="73475" y="459739"/>
                </a:lnTo>
                <a:lnTo>
                  <a:pt x="81567" y="448309"/>
                </a:lnTo>
                <a:lnTo>
                  <a:pt x="98658" y="429259"/>
                </a:lnTo>
                <a:lnTo>
                  <a:pt x="126960" y="429259"/>
                </a:lnTo>
                <a:lnTo>
                  <a:pt x="125511" y="424179"/>
                </a:lnTo>
                <a:lnTo>
                  <a:pt x="121353" y="408939"/>
                </a:lnTo>
                <a:lnTo>
                  <a:pt x="136261" y="396239"/>
                </a:lnTo>
                <a:lnTo>
                  <a:pt x="141673" y="392429"/>
                </a:lnTo>
                <a:lnTo>
                  <a:pt x="117479" y="392429"/>
                </a:lnTo>
                <a:lnTo>
                  <a:pt x="110013" y="336549"/>
                </a:lnTo>
                <a:lnTo>
                  <a:pt x="110998" y="281939"/>
                </a:lnTo>
                <a:lnTo>
                  <a:pt x="120167" y="232409"/>
                </a:lnTo>
                <a:lnTo>
                  <a:pt x="128955" y="209549"/>
                </a:lnTo>
                <a:close/>
              </a:path>
              <a:path w="687704" h="753110">
                <a:moveTo>
                  <a:pt x="545753" y="243839"/>
                </a:moveTo>
                <a:lnTo>
                  <a:pt x="514647" y="243839"/>
                </a:lnTo>
                <a:lnTo>
                  <a:pt x="522671" y="257809"/>
                </a:lnTo>
                <a:lnTo>
                  <a:pt x="530296" y="271779"/>
                </a:lnTo>
                <a:lnTo>
                  <a:pt x="551490" y="320039"/>
                </a:lnTo>
                <a:lnTo>
                  <a:pt x="562973" y="356869"/>
                </a:lnTo>
                <a:lnTo>
                  <a:pt x="567402" y="375919"/>
                </a:lnTo>
                <a:lnTo>
                  <a:pt x="552722" y="387349"/>
                </a:lnTo>
                <a:lnTo>
                  <a:pt x="536668" y="400049"/>
                </a:lnTo>
                <a:lnTo>
                  <a:pt x="519328" y="411479"/>
                </a:lnTo>
                <a:lnTo>
                  <a:pt x="500791" y="422909"/>
                </a:lnTo>
                <a:lnTo>
                  <a:pt x="526422" y="422909"/>
                </a:lnTo>
                <a:lnTo>
                  <a:pt x="539785" y="414019"/>
                </a:lnTo>
                <a:lnTo>
                  <a:pt x="556029" y="403859"/>
                </a:lnTo>
                <a:lnTo>
                  <a:pt x="571327" y="392429"/>
                </a:lnTo>
                <a:lnTo>
                  <a:pt x="598133" y="392429"/>
                </a:lnTo>
                <a:lnTo>
                  <a:pt x="595076" y="373379"/>
                </a:lnTo>
                <a:lnTo>
                  <a:pt x="609467" y="360679"/>
                </a:lnTo>
                <a:lnTo>
                  <a:pt x="617136" y="353059"/>
                </a:lnTo>
                <a:lnTo>
                  <a:pt x="590554" y="353059"/>
                </a:lnTo>
                <a:lnTo>
                  <a:pt x="586030" y="337819"/>
                </a:lnTo>
                <a:lnTo>
                  <a:pt x="568787" y="290829"/>
                </a:lnTo>
                <a:lnTo>
                  <a:pt x="551374" y="253999"/>
                </a:lnTo>
                <a:lnTo>
                  <a:pt x="545753" y="243839"/>
                </a:lnTo>
                <a:close/>
              </a:path>
              <a:path w="687704" h="753110">
                <a:moveTo>
                  <a:pt x="189364" y="149859"/>
                </a:moveTo>
                <a:lnTo>
                  <a:pt x="161993" y="149859"/>
                </a:lnTo>
                <a:lnTo>
                  <a:pt x="159320" y="191769"/>
                </a:lnTo>
                <a:lnTo>
                  <a:pt x="162287" y="240029"/>
                </a:lnTo>
                <a:lnTo>
                  <a:pt x="170828" y="292099"/>
                </a:lnTo>
                <a:lnTo>
                  <a:pt x="184878" y="347979"/>
                </a:lnTo>
                <a:lnTo>
                  <a:pt x="166653" y="359409"/>
                </a:lnTo>
                <a:lnTo>
                  <a:pt x="149331" y="369569"/>
                </a:lnTo>
                <a:lnTo>
                  <a:pt x="132933" y="380999"/>
                </a:lnTo>
                <a:lnTo>
                  <a:pt x="117479" y="392429"/>
                </a:lnTo>
                <a:lnTo>
                  <a:pt x="141673" y="392429"/>
                </a:lnTo>
                <a:lnTo>
                  <a:pt x="152498" y="384809"/>
                </a:lnTo>
                <a:lnTo>
                  <a:pt x="170000" y="373379"/>
                </a:lnTo>
                <a:lnTo>
                  <a:pt x="188701" y="360679"/>
                </a:lnTo>
                <a:lnTo>
                  <a:pt x="204655" y="360679"/>
                </a:lnTo>
                <a:lnTo>
                  <a:pt x="202188" y="353059"/>
                </a:lnTo>
                <a:lnTo>
                  <a:pt x="223659" y="340359"/>
                </a:lnTo>
                <a:lnTo>
                  <a:pt x="198645" y="340359"/>
                </a:lnTo>
                <a:lnTo>
                  <a:pt x="184823" y="276859"/>
                </a:lnTo>
                <a:lnTo>
                  <a:pt x="179525" y="219709"/>
                </a:lnTo>
                <a:lnTo>
                  <a:pt x="182799" y="170179"/>
                </a:lnTo>
                <a:lnTo>
                  <a:pt x="189364" y="149859"/>
                </a:lnTo>
                <a:close/>
              </a:path>
              <a:path w="687704" h="753110">
                <a:moveTo>
                  <a:pt x="654789" y="242569"/>
                </a:moveTo>
                <a:lnTo>
                  <a:pt x="545050" y="242569"/>
                </a:lnTo>
                <a:lnTo>
                  <a:pt x="573985" y="245109"/>
                </a:lnTo>
                <a:lnTo>
                  <a:pt x="597447" y="250189"/>
                </a:lnTo>
                <a:lnTo>
                  <a:pt x="614695" y="260349"/>
                </a:lnTo>
                <a:lnTo>
                  <a:pt x="624984" y="273049"/>
                </a:lnTo>
                <a:lnTo>
                  <a:pt x="627518" y="290829"/>
                </a:lnTo>
                <a:lnTo>
                  <a:pt x="622223" y="309879"/>
                </a:lnTo>
                <a:lnTo>
                  <a:pt x="609702" y="331469"/>
                </a:lnTo>
                <a:lnTo>
                  <a:pt x="590554" y="353059"/>
                </a:lnTo>
                <a:lnTo>
                  <a:pt x="617136" y="353059"/>
                </a:lnTo>
                <a:lnTo>
                  <a:pt x="622249" y="347979"/>
                </a:lnTo>
                <a:lnTo>
                  <a:pt x="633386" y="335279"/>
                </a:lnTo>
                <a:lnTo>
                  <a:pt x="642840" y="322579"/>
                </a:lnTo>
                <a:lnTo>
                  <a:pt x="680534" y="322579"/>
                </a:lnTo>
                <a:lnTo>
                  <a:pt x="675202" y="297179"/>
                </a:lnTo>
                <a:lnTo>
                  <a:pt x="659973" y="252729"/>
                </a:lnTo>
                <a:lnTo>
                  <a:pt x="654789" y="242569"/>
                </a:lnTo>
                <a:close/>
              </a:path>
              <a:path w="687704" h="753110">
                <a:moveTo>
                  <a:pt x="309777" y="101599"/>
                </a:moveTo>
                <a:lnTo>
                  <a:pt x="233062" y="101599"/>
                </a:lnTo>
                <a:lnTo>
                  <a:pt x="264736" y="104139"/>
                </a:lnTo>
                <a:lnTo>
                  <a:pt x="299869" y="121919"/>
                </a:lnTo>
                <a:lnTo>
                  <a:pt x="336892" y="153669"/>
                </a:lnTo>
                <a:lnTo>
                  <a:pt x="374235" y="196849"/>
                </a:lnTo>
                <a:lnTo>
                  <a:pt x="410329" y="251459"/>
                </a:lnTo>
                <a:lnTo>
                  <a:pt x="383339" y="259079"/>
                </a:lnTo>
                <a:lnTo>
                  <a:pt x="355771" y="267969"/>
                </a:lnTo>
                <a:lnTo>
                  <a:pt x="299280" y="290829"/>
                </a:lnTo>
                <a:lnTo>
                  <a:pt x="246967" y="314959"/>
                </a:lnTo>
                <a:lnTo>
                  <a:pt x="198645" y="340359"/>
                </a:lnTo>
                <a:lnTo>
                  <a:pt x="223659" y="340359"/>
                </a:lnTo>
                <a:lnTo>
                  <a:pt x="225806" y="339089"/>
                </a:lnTo>
                <a:lnTo>
                  <a:pt x="250710" y="326389"/>
                </a:lnTo>
                <a:lnTo>
                  <a:pt x="276817" y="313689"/>
                </a:lnTo>
                <a:lnTo>
                  <a:pt x="304042" y="302259"/>
                </a:lnTo>
                <a:lnTo>
                  <a:pt x="333117" y="289559"/>
                </a:lnTo>
                <a:lnTo>
                  <a:pt x="361746" y="279399"/>
                </a:lnTo>
                <a:lnTo>
                  <a:pt x="389769" y="270509"/>
                </a:lnTo>
                <a:lnTo>
                  <a:pt x="417022" y="262889"/>
                </a:lnTo>
                <a:lnTo>
                  <a:pt x="434859" y="262889"/>
                </a:lnTo>
                <a:lnTo>
                  <a:pt x="432338" y="257809"/>
                </a:lnTo>
                <a:lnTo>
                  <a:pt x="454266" y="253999"/>
                </a:lnTo>
                <a:lnTo>
                  <a:pt x="475373" y="248919"/>
                </a:lnTo>
                <a:lnTo>
                  <a:pt x="495540" y="246379"/>
                </a:lnTo>
                <a:lnTo>
                  <a:pt x="425543" y="246379"/>
                </a:lnTo>
                <a:lnTo>
                  <a:pt x="395034" y="196849"/>
                </a:lnTo>
                <a:lnTo>
                  <a:pt x="363275" y="154939"/>
                </a:lnTo>
                <a:lnTo>
                  <a:pt x="331049" y="119379"/>
                </a:lnTo>
                <a:lnTo>
                  <a:pt x="309777" y="101599"/>
                </a:lnTo>
                <a:close/>
              </a:path>
              <a:path w="687704" h="753110">
                <a:moveTo>
                  <a:pt x="401855" y="92709"/>
                </a:moveTo>
                <a:lnTo>
                  <a:pt x="299140" y="92709"/>
                </a:lnTo>
                <a:lnTo>
                  <a:pt x="343757" y="100329"/>
                </a:lnTo>
                <a:lnTo>
                  <a:pt x="387909" y="119379"/>
                </a:lnTo>
                <a:lnTo>
                  <a:pt x="430364" y="147319"/>
                </a:lnTo>
                <a:lnTo>
                  <a:pt x="469892" y="184149"/>
                </a:lnTo>
                <a:lnTo>
                  <a:pt x="505261" y="229869"/>
                </a:lnTo>
                <a:lnTo>
                  <a:pt x="486313" y="232409"/>
                </a:lnTo>
                <a:lnTo>
                  <a:pt x="466683" y="236219"/>
                </a:lnTo>
                <a:lnTo>
                  <a:pt x="425543" y="246379"/>
                </a:lnTo>
                <a:lnTo>
                  <a:pt x="495540" y="246379"/>
                </a:lnTo>
                <a:lnTo>
                  <a:pt x="514647" y="243839"/>
                </a:lnTo>
                <a:lnTo>
                  <a:pt x="545753" y="243839"/>
                </a:lnTo>
                <a:lnTo>
                  <a:pt x="545050" y="242569"/>
                </a:lnTo>
                <a:lnTo>
                  <a:pt x="654789" y="242569"/>
                </a:lnTo>
                <a:lnTo>
                  <a:pt x="647013" y="227329"/>
                </a:lnTo>
                <a:lnTo>
                  <a:pt x="604143" y="227329"/>
                </a:lnTo>
                <a:lnTo>
                  <a:pt x="596553" y="226059"/>
                </a:lnTo>
                <a:lnTo>
                  <a:pt x="535208" y="226059"/>
                </a:lnTo>
                <a:lnTo>
                  <a:pt x="503462" y="180339"/>
                </a:lnTo>
                <a:lnTo>
                  <a:pt x="467968" y="142239"/>
                </a:lnTo>
                <a:lnTo>
                  <a:pt x="429559" y="109219"/>
                </a:lnTo>
                <a:lnTo>
                  <a:pt x="401855" y="92709"/>
                </a:lnTo>
                <a:close/>
              </a:path>
              <a:path w="687704" h="753110">
                <a:moveTo>
                  <a:pt x="506549" y="85089"/>
                </a:moveTo>
                <a:lnTo>
                  <a:pt x="389069" y="85089"/>
                </a:lnTo>
                <a:lnTo>
                  <a:pt x="440355" y="96519"/>
                </a:lnTo>
                <a:lnTo>
                  <a:pt x="488646" y="118109"/>
                </a:lnTo>
                <a:lnTo>
                  <a:pt x="532803" y="147319"/>
                </a:lnTo>
                <a:lnTo>
                  <a:pt x="571682" y="182879"/>
                </a:lnTo>
                <a:lnTo>
                  <a:pt x="604143" y="227329"/>
                </a:lnTo>
                <a:lnTo>
                  <a:pt x="647013" y="227329"/>
                </a:lnTo>
                <a:lnTo>
                  <a:pt x="637941" y="209549"/>
                </a:lnTo>
                <a:lnTo>
                  <a:pt x="610777" y="170179"/>
                </a:lnTo>
                <a:lnTo>
                  <a:pt x="579081" y="137159"/>
                </a:lnTo>
                <a:lnTo>
                  <a:pt x="543455" y="107949"/>
                </a:lnTo>
                <a:lnTo>
                  <a:pt x="506549" y="85089"/>
                </a:lnTo>
                <a:close/>
              </a:path>
              <a:path w="687704" h="753110">
                <a:moveTo>
                  <a:pt x="588963" y="224789"/>
                </a:moveTo>
                <a:lnTo>
                  <a:pt x="554439" y="224789"/>
                </a:lnTo>
                <a:lnTo>
                  <a:pt x="535208" y="226059"/>
                </a:lnTo>
                <a:lnTo>
                  <a:pt x="596553" y="226059"/>
                </a:lnTo>
                <a:lnTo>
                  <a:pt x="588963" y="224789"/>
                </a:lnTo>
                <a:close/>
              </a:path>
              <a:path w="687704" h="753110">
                <a:moveTo>
                  <a:pt x="228451" y="107949"/>
                </a:moveTo>
                <a:lnTo>
                  <a:pt x="219206" y="107949"/>
                </a:lnTo>
                <a:lnTo>
                  <a:pt x="253827" y="189229"/>
                </a:lnTo>
                <a:lnTo>
                  <a:pt x="261485" y="185419"/>
                </a:lnTo>
                <a:lnTo>
                  <a:pt x="228451" y="107949"/>
                </a:lnTo>
                <a:close/>
              </a:path>
              <a:path w="687704" h="753110">
                <a:moveTo>
                  <a:pt x="373666" y="44449"/>
                </a:moveTo>
                <a:lnTo>
                  <a:pt x="327404" y="44449"/>
                </a:lnTo>
                <a:lnTo>
                  <a:pt x="280818" y="49529"/>
                </a:lnTo>
                <a:lnTo>
                  <a:pt x="234510" y="60959"/>
                </a:lnTo>
                <a:lnTo>
                  <a:pt x="211802" y="68579"/>
                </a:lnTo>
                <a:lnTo>
                  <a:pt x="471151" y="68579"/>
                </a:lnTo>
                <a:lnTo>
                  <a:pt x="462815" y="64769"/>
                </a:lnTo>
                <a:lnTo>
                  <a:pt x="419003" y="52069"/>
                </a:lnTo>
                <a:lnTo>
                  <a:pt x="373666" y="44449"/>
                </a:lnTo>
                <a:close/>
              </a:path>
            </a:pathLst>
          </a:custGeom>
          <a:solidFill>
            <a:srgbClr val="0076A4"/>
          </a:solidFill>
        </p:spPr>
        <p:txBody>
          <a:bodyPr wrap="square" lIns="0" tIns="0" rIns="0" bIns="0" rtlCol="0"/>
          <a:lstStyle/>
          <a:p>
            <a:endParaRPr sz="2800"/>
          </a:p>
        </p:txBody>
      </p:sp>
      <p:sp>
        <p:nvSpPr>
          <p:cNvPr id="4" name="object 4"/>
          <p:cNvSpPr txBox="1"/>
          <p:nvPr/>
        </p:nvSpPr>
        <p:spPr>
          <a:xfrm>
            <a:off x="2844800" y="1955800"/>
            <a:ext cx="9398000" cy="3159711"/>
          </a:xfrm>
          <a:prstGeom prst="rect">
            <a:avLst/>
          </a:prstGeom>
        </p:spPr>
        <p:txBody>
          <a:bodyPr vert="horz" wrap="square" lIns="0" tIns="0" rIns="0" bIns="0" rtlCol="0">
            <a:spAutoFit/>
          </a:bodyPr>
          <a:lstStyle/>
          <a:p>
            <a:pPr marL="12700">
              <a:lnSpc>
                <a:spcPct val="100000"/>
              </a:lnSpc>
            </a:pPr>
            <a:r>
              <a:rPr sz="4000" b="0" spc="-20" dirty="0">
                <a:latin typeface="Calibri Light"/>
                <a:cs typeface="Calibri Light"/>
              </a:rPr>
              <a:t>Weitere </a:t>
            </a:r>
            <a:r>
              <a:rPr sz="4000" b="0" spc="-10" dirty="0">
                <a:latin typeface="Calibri Light"/>
                <a:cs typeface="Calibri Light"/>
              </a:rPr>
              <a:t>Informationen unter:</a:t>
            </a:r>
            <a:endParaRPr sz="4000" dirty="0">
              <a:latin typeface="Calibri Light"/>
              <a:cs typeface="Calibri Light"/>
            </a:endParaRPr>
          </a:p>
          <a:p>
            <a:pPr>
              <a:lnSpc>
                <a:spcPct val="100000"/>
              </a:lnSpc>
              <a:spcBef>
                <a:spcPts val="30"/>
              </a:spcBef>
            </a:pPr>
            <a:endParaRPr sz="3200" dirty="0">
              <a:latin typeface="Times New Roman"/>
              <a:cs typeface="Times New Roman"/>
            </a:endParaRPr>
          </a:p>
          <a:p>
            <a:pPr marL="1518285" marR="5080" indent="-635">
              <a:lnSpc>
                <a:spcPct val="100699"/>
              </a:lnSpc>
            </a:pPr>
            <a:r>
              <a:rPr sz="4400" b="0" spc="-15" dirty="0">
                <a:latin typeface="Calibri Light"/>
                <a:cs typeface="Calibri Light"/>
                <a:hlinkClick r:id="rId3"/>
              </a:rPr>
              <a:t>www.bm.rlp.de </a:t>
            </a:r>
            <a:r>
              <a:rPr sz="4400" b="0" spc="-15" dirty="0">
                <a:latin typeface="Calibri Light"/>
                <a:cs typeface="Calibri Light"/>
              </a:rPr>
              <a:t> </a:t>
            </a:r>
            <a:r>
              <a:rPr sz="4400" b="0" spc="5" dirty="0" smtClean="0">
                <a:latin typeface="Calibri Light"/>
                <a:cs typeface="Calibri Light"/>
                <a:hlinkClick r:id="rId4"/>
              </a:rPr>
              <a:t>ww</a:t>
            </a:r>
            <a:r>
              <a:rPr sz="4400" b="0" spc="-160" dirty="0" smtClean="0">
                <a:latin typeface="Calibri Light"/>
                <a:cs typeface="Calibri Light"/>
                <a:hlinkClick r:id="rId4"/>
              </a:rPr>
              <a:t>w</a:t>
            </a:r>
            <a:r>
              <a:rPr sz="4400" b="0" dirty="0" smtClean="0">
                <a:latin typeface="Calibri Light"/>
                <a:cs typeface="Calibri Light"/>
                <a:hlinkClick r:id="rId4"/>
              </a:rPr>
              <a:t>.</a:t>
            </a:r>
            <a:r>
              <a:rPr sz="4400" b="0" spc="-40" dirty="0" smtClean="0">
                <a:latin typeface="Calibri Light"/>
                <a:cs typeface="Calibri Light"/>
                <a:hlinkClick r:id="rId4"/>
              </a:rPr>
              <a:t>r</a:t>
            </a:r>
            <a:r>
              <a:rPr sz="4400" b="0" dirty="0" smtClean="0">
                <a:latin typeface="Calibri Light"/>
                <a:cs typeface="Calibri Light"/>
                <a:hlinkClick r:id="rId4"/>
              </a:rPr>
              <a:t>ealschuleplus.rlp.de</a:t>
            </a:r>
            <a:endParaRPr lang="de-DE" sz="4400" b="0" dirty="0" smtClean="0">
              <a:latin typeface="Calibri Light"/>
              <a:cs typeface="Calibri Light"/>
            </a:endParaRPr>
          </a:p>
          <a:p>
            <a:pPr marL="1518285" marR="5080" indent="-635">
              <a:lnSpc>
                <a:spcPct val="100699"/>
              </a:lnSpc>
            </a:pPr>
            <a:r>
              <a:rPr lang="de-DE" sz="4400" dirty="0" smtClean="0">
                <a:latin typeface="Calibri Light"/>
                <a:cs typeface="Calibri Light"/>
                <a:hlinkClick r:id="rId5"/>
              </a:rPr>
              <a:t>www.grundschule.bildung-rp.de</a:t>
            </a:r>
            <a:r>
              <a:rPr lang="de-DE" sz="4400" dirty="0" smtClean="0">
                <a:latin typeface="Calibri Light"/>
                <a:cs typeface="Calibri Light"/>
              </a:rPr>
              <a:t> </a:t>
            </a:r>
            <a:endParaRPr sz="4400" dirty="0">
              <a:latin typeface="Calibri Light"/>
              <a:cs typeface="Calibri Light"/>
            </a:endParaRPr>
          </a:p>
        </p:txBody>
      </p:sp>
      <p:sp>
        <p:nvSpPr>
          <p:cNvPr id="5" name="object 5"/>
          <p:cNvSpPr/>
          <p:nvPr/>
        </p:nvSpPr>
        <p:spPr>
          <a:xfrm>
            <a:off x="5499100" y="5753100"/>
            <a:ext cx="1689100" cy="1689100"/>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403600" y="5772150"/>
            <a:ext cx="1689100" cy="1689100"/>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1295400" y="9334438"/>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8" name="object 8"/>
          <p:cNvSpPr/>
          <p:nvPr/>
        </p:nvSpPr>
        <p:spPr>
          <a:xfrm>
            <a:off x="1346968" y="9386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9" name="object 9"/>
          <p:cNvSpPr txBox="1"/>
          <p:nvPr/>
        </p:nvSpPr>
        <p:spPr>
          <a:xfrm>
            <a:off x="1598599" y="9237099"/>
            <a:ext cx="4929201" cy="432491"/>
          </a:xfrm>
          <a:prstGeom prst="rect">
            <a:avLst/>
          </a:prstGeom>
        </p:spPr>
        <p:txBody>
          <a:bodyPr vert="horz" wrap="square" lIns="0" tIns="0" rIns="0" bIns="0" rtlCol="0">
            <a:spAutoFit/>
          </a:bodyPr>
          <a:lstStyle/>
          <a:p>
            <a:pPr marL="12700">
              <a:lnSpc>
                <a:spcPts val="3329"/>
              </a:lnSpc>
            </a:pPr>
            <a:r>
              <a:rPr lang="de-DE" sz="3400" b="0" spc="405">
                <a:solidFill>
                  <a:srgbClr val="B7274C"/>
                </a:solidFill>
                <a:latin typeface="Calibri Light"/>
                <a:cs typeface="Calibri Light"/>
              </a:rPr>
              <a:t>REALSCHULE PLUS</a:t>
            </a:r>
            <a:endParaRPr sz="3400">
              <a:latin typeface="Calibri Light"/>
              <a:cs typeface="Calibri Light"/>
            </a:endParaRPr>
          </a:p>
        </p:txBody>
      </p:sp>
      <p:sp>
        <p:nvSpPr>
          <p:cNvPr id="10" name="object 10"/>
          <p:cNvSpPr txBox="1"/>
          <p:nvPr/>
        </p:nvSpPr>
        <p:spPr>
          <a:xfrm>
            <a:off x="11663171" y="9291100"/>
            <a:ext cx="3337560"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Unser Plus an</a:t>
            </a:r>
            <a:r>
              <a:rPr sz="3000" b="0" spc="-100" dirty="0">
                <a:latin typeface="Calibri Light"/>
                <a:cs typeface="Calibri Light"/>
              </a:rPr>
              <a:t> </a:t>
            </a:r>
            <a:r>
              <a:rPr sz="3000" b="0" dirty="0">
                <a:latin typeface="Calibri Light"/>
                <a:cs typeface="Calibri Light"/>
              </a:rPr>
              <a:t>Bildung</a:t>
            </a:r>
            <a:endParaRPr sz="3000">
              <a:latin typeface="Calibri Light"/>
              <a:cs typeface="Calibri 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59187" y="1016000"/>
                </a:lnTo>
                <a:lnTo>
                  <a:pt x="4681766" y="689876"/>
                </a:lnTo>
                <a:lnTo>
                  <a:pt x="16256000" y="689876"/>
                </a:lnTo>
                <a:lnTo>
                  <a:pt x="16256000" y="0"/>
                </a:lnTo>
                <a:close/>
              </a:path>
              <a:path w="16256000" h="1016000">
                <a:moveTo>
                  <a:pt x="16256000" y="689876"/>
                </a:moveTo>
                <a:lnTo>
                  <a:pt x="4681766" y="689876"/>
                </a:lnTo>
                <a:lnTo>
                  <a:pt x="16256000" y="690854"/>
                </a:lnTo>
                <a:lnTo>
                  <a:pt x="16256000" y="689876"/>
                </a:lnTo>
                <a:close/>
              </a:path>
            </a:pathLst>
          </a:custGeom>
          <a:solidFill>
            <a:srgbClr val="B7274C"/>
          </a:solidFill>
        </p:spPr>
        <p:txBody>
          <a:bodyPr wrap="square" lIns="0" tIns="0" rIns="0" bIns="0" rtlCol="0"/>
          <a:lstStyle/>
          <a:p>
            <a:endParaRPr/>
          </a:p>
        </p:txBody>
      </p:sp>
      <p:sp>
        <p:nvSpPr>
          <p:cNvPr id="33" name="object 33"/>
          <p:cNvSpPr/>
          <p:nvPr/>
        </p:nvSpPr>
        <p:spPr>
          <a:xfrm>
            <a:off x="1270000" y="9439805"/>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34" name="object 34"/>
          <p:cNvSpPr/>
          <p:nvPr/>
        </p:nvSpPr>
        <p:spPr>
          <a:xfrm>
            <a:off x="1321568" y="9492134"/>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38" name="Gruppieren 37"/>
          <p:cNvGrpSpPr/>
          <p:nvPr/>
        </p:nvGrpSpPr>
        <p:grpSpPr>
          <a:xfrm>
            <a:off x="4089400" y="1998395"/>
            <a:ext cx="8168640" cy="6412847"/>
            <a:chOff x="5826760" y="1998395"/>
            <a:chExt cx="4813300" cy="6412847"/>
          </a:xfrm>
        </p:grpSpPr>
        <p:sp>
          <p:nvSpPr>
            <p:cNvPr id="3" name="object 3"/>
            <p:cNvSpPr txBox="1"/>
            <p:nvPr/>
          </p:nvSpPr>
          <p:spPr>
            <a:xfrm>
              <a:off x="6024511" y="2085771"/>
              <a:ext cx="2941689" cy="738664"/>
            </a:xfrm>
            <a:prstGeom prst="rect">
              <a:avLst/>
            </a:prstGeom>
          </p:spPr>
          <p:txBody>
            <a:bodyPr vert="horz" wrap="square" lIns="0" tIns="0" rIns="0" bIns="0" rtlCol="0">
              <a:spAutoFit/>
            </a:bodyPr>
            <a:lstStyle/>
            <a:p>
              <a:pPr marL="12700">
                <a:lnSpc>
                  <a:spcPct val="100000"/>
                </a:lnSpc>
              </a:pPr>
              <a:r>
                <a:rPr lang="de-DE" sz="2400" spc="140" dirty="0">
                  <a:solidFill>
                    <a:srgbClr val="B7274C"/>
                  </a:solidFill>
                  <a:latin typeface="Calibri"/>
                  <a:cs typeface="Calibri"/>
                </a:rPr>
                <a:t>DAS SCHULSYSTEM RLP</a:t>
              </a:r>
              <a:endParaRPr sz="2400" dirty="0">
                <a:latin typeface="Calibri"/>
                <a:cs typeface="Calibri"/>
              </a:endParaRPr>
            </a:p>
          </p:txBody>
        </p:sp>
        <p:sp>
          <p:nvSpPr>
            <p:cNvPr id="5" name="object 5"/>
            <p:cNvSpPr txBox="1"/>
            <p:nvPr/>
          </p:nvSpPr>
          <p:spPr>
            <a:xfrm>
              <a:off x="6024753" y="2898470"/>
              <a:ext cx="2560447" cy="738664"/>
            </a:xfrm>
            <a:prstGeom prst="rect">
              <a:avLst/>
            </a:prstGeom>
          </p:spPr>
          <p:txBody>
            <a:bodyPr vert="horz" wrap="square" lIns="0" tIns="0" rIns="0" bIns="0" rtlCol="0">
              <a:spAutoFit/>
            </a:bodyPr>
            <a:lstStyle/>
            <a:p>
              <a:pPr marL="12700">
                <a:lnSpc>
                  <a:spcPct val="100000"/>
                </a:lnSpc>
              </a:pPr>
              <a:r>
                <a:rPr lang="de-DE" sz="2400" spc="240" dirty="0">
                  <a:solidFill>
                    <a:srgbClr val="B7274C"/>
                  </a:solidFill>
                  <a:latin typeface="Calibri"/>
                  <a:cs typeface="Calibri"/>
                </a:rPr>
                <a:t>AUFSTIEGSCHANCEN</a:t>
              </a:r>
              <a:endParaRPr sz="2400" dirty="0">
                <a:latin typeface="Calibri"/>
                <a:cs typeface="Calibri"/>
              </a:endParaRPr>
            </a:p>
          </p:txBody>
        </p:sp>
        <p:sp>
          <p:nvSpPr>
            <p:cNvPr id="8" name="object 8"/>
            <p:cNvSpPr txBox="1"/>
            <p:nvPr/>
          </p:nvSpPr>
          <p:spPr>
            <a:xfrm>
              <a:off x="6024511" y="3626815"/>
              <a:ext cx="3246489" cy="738664"/>
            </a:xfrm>
            <a:prstGeom prst="rect">
              <a:avLst/>
            </a:prstGeom>
          </p:spPr>
          <p:txBody>
            <a:bodyPr vert="horz" wrap="square" lIns="0" tIns="0" rIns="0" bIns="0" rtlCol="0">
              <a:spAutoFit/>
            </a:bodyPr>
            <a:lstStyle/>
            <a:p>
              <a:pPr marL="12700">
                <a:lnSpc>
                  <a:spcPct val="100000"/>
                </a:lnSpc>
              </a:pPr>
              <a:r>
                <a:rPr lang="de-DE" sz="2400" spc="185" dirty="0">
                  <a:solidFill>
                    <a:srgbClr val="B7274C"/>
                  </a:solidFill>
                  <a:latin typeface="Calibri"/>
                  <a:cs typeface="Calibri"/>
                </a:rPr>
                <a:t>INDIVIDUELLE FÖRDERUNG</a:t>
              </a:r>
              <a:endParaRPr sz="2400">
                <a:latin typeface="Calibri"/>
                <a:cs typeface="Calibri"/>
              </a:endParaRPr>
            </a:p>
          </p:txBody>
        </p:sp>
        <p:sp>
          <p:nvSpPr>
            <p:cNvPr id="11" name="object 11"/>
            <p:cNvSpPr txBox="1"/>
            <p:nvPr/>
          </p:nvSpPr>
          <p:spPr>
            <a:xfrm>
              <a:off x="6024689" y="4439475"/>
              <a:ext cx="2747645" cy="1107996"/>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WAHLPFLICHTFÄCHER</a:t>
              </a:r>
              <a:endParaRPr sz="2400">
                <a:latin typeface="Calibri"/>
                <a:cs typeface="Calibri"/>
              </a:endParaRPr>
            </a:p>
          </p:txBody>
        </p:sp>
        <p:sp>
          <p:nvSpPr>
            <p:cNvPr id="14" name="object 14"/>
            <p:cNvSpPr txBox="1"/>
            <p:nvPr/>
          </p:nvSpPr>
          <p:spPr>
            <a:xfrm>
              <a:off x="6024549" y="5252275"/>
              <a:ext cx="2865451" cy="738664"/>
            </a:xfrm>
            <a:prstGeom prst="rect">
              <a:avLst/>
            </a:prstGeom>
          </p:spPr>
          <p:txBody>
            <a:bodyPr vert="horz" wrap="square" lIns="0" tIns="0" rIns="0" bIns="0" rtlCol="0">
              <a:spAutoFit/>
            </a:bodyPr>
            <a:lstStyle/>
            <a:p>
              <a:pPr marL="12700">
                <a:lnSpc>
                  <a:spcPct val="100000"/>
                </a:lnSpc>
              </a:pPr>
              <a:r>
                <a:rPr lang="de-DE" sz="2400" spc="250" dirty="0">
                  <a:solidFill>
                    <a:srgbClr val="B7274C"/>
                  </a:solidFill>
                  <a:latin typeface="Calibri"/>
                  <a:cs typeface="Calibri"/>
                </a:rPr>
                <a:t>BERUFSORIENTIERUNG</a:t>
              </a:r>
              <a:endParaRPr sz="2400">
                <a:latin typeface="Calibri"/>
                <a:cs typeface="Calibri"/>
              </a:endParaRPr>
            </a:p>
          </p:txBody>
        </p:sp>
        <p:sp>
          <p:nvSpPr>
            <p:cNvPr id="17" name="object 17"/>
            <p:cNvSpPr txBox="1"/>
            <p:nvPr/>
          </p:nvSpPr>
          <p:spPr>
            <a:xfrm>
              <a:off x="6021958" y="6919875"/>
              <a:ext cx="4618102" cy="738664"/>
            </a:xfrm>
            <a:prstGeom prst="rect">
              <a:avLst/>
            </a:prstGeom>
          </p:spPr>
          <p:txBody>
            <a:bodyPr vert="horz" wrap="square" lIns="0" tIns="0" rIns="0" bIns="0" rtlCol="0">
              <a:spAutoFit/>
            </a:bodyPr>
            <a:lstStyle/>
            <a:p>
              <a:pPr marL="12700">
                <a:lnSpc>
                  <a:spcPct val="100000"/>
                </a:lnSpc>
              </a:pPr>
              <a:r>
                <a:rPr lang="de-DE" sz="2400" spc="204" dirty="0">
                  <a:solidFill>
                    <a:srgbClr val="B7274C"/>
                  </a:solidFill>
                  <a:latin typeface="Calibri"/>
                  <a:cs typeface="Calibri"/>
                </a:rPr>
                <a:t>INTERVIEW: AUSBILDUNGSLEITERIN</a:t>
              </a:r>
              <a:endParaRPr sz="2400">
                <a:latin typeface="Calibri"/>
                <a:cs typeface="Calibri"/>
              </a:endParaRPr>
            </a:p>
          </p:txBody>
        </p:sp>
        <p:sp>
          <p:nvSpPr>
            <p:cNvPr id="20" name="object 20"/>
            <p:cNvSpPr txBox="1"/>
            <p:nvPr/>
          </p:nvSpPr>
          <p:spPr>
            <a:xfrm>
              <a:off x="6037135" y="6070600"/>
              <a:ext cx="2381250" cy="1107996"/>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FACHOBERSCHULE</a:t>
              </a:r>
              <a:endParaRPr sz="2400">
                <a:latin typeface="Calibri"/>
                <a:cs typeface="Calibri"/>
              </a:endParaRPr>
            </a:p>
          </p:txBody>
        </p:sp>
        <p:sp>
          <p:nvSpPr>
            <p:cNvPr id="23" name="object 23"/>
            <p:cNvSpPr txBox="1"/>
            <p:nvPr/>
          </p:nvSpPr>
          <p:spPr>
            <a:xfrm>
              <a:off x="6024397" y="7672578"/>
              <a:ext cx="3655695" cy="738664"/>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PLUSPUNKTE AUF EINEN BLICK</a:t>
              </a:r>
              <a:endParaRPr sz="2400">
                <a:latin typeface="Calibri"/>
                <a:cs typeface="Calibri"/>
              </a:endParaRPr>
            </a:p>
          </p:txBody>
        </p:sp>
        <p:sp>
          <p:nvSpPr>
            <p:cNvPr id="26" name="object 26"/>
            <p:cNvSpPr/>
            <p:nvPr/>
          </p:nvSpPr>
          <p:spPr>
            <a:xfrm>
              <a:off x="5842000" y="28111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27" name="object 27"/>
            <p:cNvSpPr/>
            <p:nvPr/>
          </p:nvSpPr>
          <p:spPr>
            <a:xfrm>
              <a:off x="5829300" y="19983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28" name="object 28"/>
            <p:cNvSpPr/>
            <p:nvPr/>
          </p:nvSpPr>
          <p:spPr>
            <a:xfrm>
              <a:off x="5826760" y="6832600"/>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F36F21"/>
            </a:solidFill>
          </p:spPr>
          <p:txBody>
            <a:bodyPr wrap="square" lIns="0" tIns="0" rIns="0" bIns="0" rtlCol="0"/>
            <a:lstStyle/>
            <a:p>
              <a:endParaRPr sz="2400"/>
            </a:p>
          </p:txBody>
        </p:sp>
        <p:sp>
          <p:nvSpPr>
            <p:cNvPr id="29" name="object 29"/>
            <p:cNvSpPr/>
            <p:nvPr/>
          </p:nvSpPr>
          <p:spPr>
            <a:xfrm>
              <a:off x="5842000" y="3547795"/>
              <a:ext cx="64135" cy="469900"/>
            </a:xfrm>
            <a:custGeom>
              <a:avLst/>
              <a:gdLst/>
              <a:ahLst/>
              <a:cxnLst/>
              <a:rect l="l" t="t" r="r" b="b"/>
              <a:pathLst>
                <a:path w="64135" h="469900">
                  <a:moveTo>
                    <a:pt x="0" y="469899"/>
                  </a:moveTo>
                  <a:lnTo>
                    <a:pt x="63677" y="469899"/>
                  </a:lnTo>
                  <a:lnTo>
                    <a:pt x="63677" y="0"/>
                  </a:lnTo>
                  <a:lnTo>
                    <a:pt x="0" y="0"/>
                  </a:lnTo>
                  <a:lnTo>
                    <a:pt x="0" y="469899"/>
                  </a:lnTo>
                  <a:close/>
                </a:path>
              </a:pathLst>
            </a:custGeom>
            <a:solidFill>
              <a:srgbClr val="187D36"/>
            </a:solidFill>
          </p:spPr>
          <p:txBody>
            <a:bodyPr wrap="square" lIns="0" tIns="0" rIns="0" bIns="0" rtlCol="0"/>
            <a:lstStyle/>
            <a:p>
              <a:endParaRPr sz="2400"/>
            </a:p>
          </p:txBody>
        </p:sp>
        <p:sp>
          <p:nvSpPr>
            <p:cNvPr id="30" name="object 30"/>
            <p:cNvSpPr/>
            <p:nvPr/>
          </p:nvSpPr>
          <p:spPr>
            <a:xfrm>
              <a:off x="5842000" y="5988126"/>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31" name="object 31"/>
            <p:cNvSpPr/>
            <p:nvPr/>
          </p:nvSpPr>
          <p:spPr>
            <a:xfrm>
              <a:off x="5842000" y="43732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187D36"/>
            </a:solidFill>
          </p:spPr>
          <p:txBody>
            <a:bodyPr wrap="square" lIns="0" tIns="0" rIns="0" bIns="0" rtlCol="0"/>
            <a:lstStyle/>
            <a:p>
              <a:endParaRPr sz="2400"/>
            </a:p>
          </p:txBody>
        </p:sp>
        <p:sp>
          <p:nvSpPr>
            <p:cNvPr id="32" name="object 32"/>
            <p:cNvSpPr/>
            <p:nvPr/>
          </p:nvSpPr>
          <p:spPr>
            <a:xfrm>
              <a:off x="5829300" y="51606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B7274C"/>
            </a:solidFill>
          </p:spPr>
          <p:txBody>
            <a:bodyPr wrap="square" lIns="0" tIns="0" rIns="0" bIns="0" rtlCol="0"/>
            <a:lstStyle/>
            <a:p>
              <a:endParaRPr sz="2400"/>
            </a:p>
          </p:txBody>
        </p:sp>
        <p:sp>
          <p:nvSpPr>
            <p:cNvPr id="35" name="object 35"/>
            <p:cNvSpPr/>
            <p:nvPr/>
          </p:nvSpPr>
          <p:spPr>
            <a:xfrm>
              <a:off x="5829300" y="7578800"/>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B7274C"/>
            </a:solidFill>
          </p:spPr>
          <p:txBody>
            <a:bodyPr wrap="square" lIns="0" tIns="0" rIns="0" bIns="0" rtlCol="0"/>
            <a:lstStyle/>
            <a:p>
              <a:endParaRPr sz="2400"/>
            </a:p>
          </p:txBody>
        </p:sp>
      </p:grpSp>
      <p:sp>
        <p:nvSpPr>
          <p:cNvPr id="37" name="object 37"/>
          <p:cNvSpPr txBox="1"/>
          <p:nvPr/>
        </p:nvSpPr>
        <p:spPr>
          <a:xfrm>
            <a:off x="1611299" y="9334500"/>
            <a:ext cx="1792301" cy="423193"/>
          </a:xfrm>
          <a:prstGeom prst="rect">
            <a:avLst/>
          </a:prstGeom>
        </p:spPr>
        <p:txBody>
          <a:bodyPr vert="horz" wrap="square" lIns="0" tIns="0" rIns="0" bIns="0" rtlCol="0">
            <a:spAutoFit/>
          </a:bodyPr>
          <a:lstStyle/>
          <a:p>
            <a:pPr marL="12700">
              <a:lnSpc>
                <a:spcPts val="3329"/>
              </a:lnSpc>
            </a:pPr>
            <a:r>
              <a:rPr lang="de-DE" sz="3400" b="0" spc="204" dirty="0">
                <a:solidFill>
                  <a:srgbClr val="B7274C"/>
                </a:solidFill>
                <a:latin typeface="Calibri Light"/>
                <a:cs typeface="Calibri Light"/>
              </a:rPr>
              <a:t>INHALT</a:t>
            </a:r>
            <a:endParaRPr sz="3400">
              <a:latin typeface="Calibri Light"/>
              <a:cs typeface="Calibri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ieren 196"/>
          <p:cNvGrpSpPr/>
          <p:nvPr/>
        </p:nvGrpSpPr>
        <p:grpSpPr>
          <a:xfrm>
            <a:off x="1295400" y="326542"/>
            <a:ext cx="13655839" cy="9365848"/>
            <a:chOff x="1295400" y="326542"/>
            <a:chExt cx="13655839" cy="9365848"/>
          </a:xfrm>
        </p:grpSpPr>
        <p:grpSp>
          <p:nvGrpSpPr>
            <p:cNvPr id="193" name="Gruppieren 192"/>
            <p:cNvGrpSpPr/>
            <p:nvPr/>
          </p:nvGrpSpPr>
          <p:grpSpPr>
            <a:xfrm>
              <a:off x="1295400" y="326542"/>
              <a:ext cx="13655839" cy="9365848"/>
              <a:chOff x="1295400" y="326542"/>
              <a:chExt cx="13655839" cy="9365848"/>
            </a:xfrm>
          </p:grpSpPr>
          <p:sp>
            <p:nvSpPr>
              <p:cNvPr id="2" name="object 2"/>
              <p:cNvSpPr/>
              <p:nvPr/>
            </p:nvSpPr>
            <p:spPr>
              <a:xfrm>
                <a:off x="4746434" y="6669417"/>
                <a:ext cx="5513705" cy="335280"/>
              </a:xfrm>
              <a:custGeom>
                <a:avLst/>
                <a:gdLst/>
                <a:ahLst/>
                <a:cxnLst/>
                <a:rect l="l" t="t" r="r" b="b"/>
                <a:pathLst>
                  <a:path w="5513705" h="335279">
                    <a:moveTo>
                      <a:pt x="5412562" y="0"/>
                    </a:moveTo>
                    <a:lnTo>
                      <a:pt x="100583" y="0"/>
                    </a:lnTo>
                    <a:lnTo>
                      <a:pt x="42433" y="1571"/>
                    </a:lnTo>
                    <a:lnTo>
                      <a:pt x="12572" y="12572"/>
                    </a:lnTo>
                    <a:lnTo>
                      <a:pt x="1571" y="42433"/>
                    </a:lnTo>
                    <a:lnTo>
                      <a:pt x="0" y="100583"/>
                    </a:lnTo>
                    <a:lnTo>
                      <a:pt x="0" y="234695"/>
                    </a:lnTo>
                    <a:lnTo>
                      <a:pt x="1571" y="292846"/>
                    </a:lnTo>
                    <a:lnTo>
                      <a:pt x="12573" y="322706"/>
                    </a:lnTo>
                    <a:lnTo>
                      <a:pt x="42433" y="333708"/>
                    </a:lnTo>
                    <a:lnTo>
                      <a:pt x="100583" y="335279"/>
                    </a:lnTo>
                    <a:lnTo>
                      <a:pt x="5412562" y="335279"/>
                    </a:lnTo>
                    <a:lnTo>
                      <a:pt x="5470712" y="333708"/>
                    </a:lnTo>
                    <a:lnTo>
                      <a:pt x="5500573" y="322706"/>
                    </a:lnTo>
                    <a:lnTo>
                      <a:pt x="5511574" y="292846"/>
                    </a:lnTo>
                    <a:lnTo>
                      <a:pt x="5513146" y="234695"/>
                    </a:lnTo>
                    <a:lnTo>
                      <a:pt x="5513146" y="100583"/>
                    </a:lnTo>
                    <a:lnTo>
                      <a:pt x="5511574" y="42433"/>
                    </a:lnTo>
                    <a:lnTo>
                      <a:pt x="5500573" y="12572"/>
                    </a:lnTo>
                    <a:lnTo>
                      <a:pt x="5470712" y="1571"/>
                    </a:lnTo>
                    <a:lnTo>
                      <a:pt x="5412562" y="0"/>
                    </a:lnTo>
                    <a:close/>
                  </a:path>
                </a:pathLst>
              </a:custGeom>
              <a:solidFill>
                <a:srgbClr val="FBB88B"/>
              </a:solidFill>
            </p:spPr>
            <p:txBody>
              <a:bodyPr wrap="square" lIns="0" tIns="0" rIns="0" bIns="0" rtlCol="0"/>
              <a:lstStyle/>
              <a:p>
                <a:endParaRPr/>
              </a:p>
            </p:txBody>
          </p:sp>
          <p:sp>
            <p:nvSpPr>
              <p:cNvPr id="3" name="object 3"/>
              <p:cNvSpPr/>
              <p:nvPr/>
            </p:nvSpPr>
            <p:spPr>
              <a:xfrm>
                <a:off x="4746434" y="6250304"/>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4" name="object 4"/>
              <p:cNvSpPr/>
              <p:nvPr/>
            </p:nvSpPr>
            <p:spPr>
              <a:xfrm>
                <a:off x="4746434" y="5839586"/>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5" name="object 5"/>
              <p:cNvSpPr/>
              <p:nvPr/>
            </p:nvSpPr>
            <p:spPr>
              <a:xfrm>
                <a:off x="4746434" y="5420486"/>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6" name="object 6"/>
              <p:cNvSpPr/>
              <p:nvPr/>
            </p:nvSpPr>
            <p:spPr>
              <a:xfrm>
                <a:off x="4746434" y="4825339"/>
                <a:ext cx="5545455" cy="335915"/>
              </a:xfrm>
              <a:custGeom>
                <a:avLst/>
                <a:gdLst/>
                <a:ahLst/>
                <a:cxnLst/>
                <a:rect l="l" t="t" r="r" b="b"/>
                <a:pathLst>
                  <a:path w="5545455" h="335914">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7" name="object 7"/>
              <p:cNvSpPr/>
              <p:nvPr/>
            </p:nvSpPr>
            <p:spPr>
              <a:xfrm>
                <a:off x="4746434" y="4414621"/>
                <a:ext cx="5545455" cy="335915"/>
              </a:xfrm>
              <a:custGeom>
                <a:avLst/>
                <a:gdLst/>
                <a:ahLst/>
                <a:cxnLst/>
                <a:rect l="l" t="t" r="r" b="b"/>
                <a:pathLst>
                  <a:path w="5545455" h="335914">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8" name="object 8"/>
              <p:cNvSpPr/>
              <p:nvPr/>
            </p:nvSpPr>
            <p:spPr>
              <a:xfrm>
                <a:off x="4746434" y="3995521"/>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9" name="object 9"/>
              <p:cNvSpPr/>
              <p:nvPr/>
            </p:nvSpPr>
            <p:spPr>
              <a:xfrm>
                <a:off x="4746434" y="3584803"/>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0" name="object 10"/>
              <p:cNvSpPr/>
              <p:nvPr/>
            </p:nvSpPr>
            <p:spPr>
              <a:xfrm>
                <a:off x="4746434" y="3174072"/>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1" name="object 11"/>
              <p:cNvSpPr/>
              <p:nvPr/>
            </p:nvSpPr>
            <p:spPr>
              <a:xfrm>
                <a:off x="4746434" y="2444826"/>
                <a:ext cx="5545455" cy="335280"/>
              </a:xfrm>
              <a:custGeom>
                <a:avLst/>
                <a:gdLst/>
                <a:ahLst/>
                <a:cxnLst/>
                <a:rect l="l" t="t" r="r" b="b"/>
                <a:pathLst>
                  <a:path w="5545455" h="335280">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2" name="object 12"/>
              <p:cNvSpPr/>
              <p:nvPr/>
            </p:nvSpPr>
            <p:spPr>
              <a:xfrm>
                <a:off x="6947598" y="3920083"/>
                <a:ext cx="126923" cy="7543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321884" y="3920083"/>
                <a:ext cx="147383" cy="7543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321884" y="4749914"/>
                <a:ext cx="144221" cy="7542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321884" y="4825339"/>
                <a:ext cx="297561" cy="38559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748868" y="5085511"/>
                <a:ext cx="325653" cy="12542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321884" y="3995521"/>
                <a:ext cx="1752638" cy="75437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321884" y="3132632"/>
                <a:ext cx="1752638" cy="78745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8915996" y="3920083"/>
                <a:ext cx="119506" cy="75437"/>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7282878" y="3920083"/>
                <a:ext cx="154787" cy="75437"/>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763075" y="5085511"/>
                <a:ext cx="272440" cy="125412"/>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7282878" y="5085511"/>
                <a:ext cx="350761" cy="125412"/>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7282878" y="3995521"/>
                <a:ext cx="1752625" cy="439585"/>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82878" y="3132632"/>
                <a:ext cx="1752625" cy="787450"/>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9752520" y="2402687"/>
                <a:ext cx="1286128" cy="2679"/>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10766373" y="5180038"/>
                <a:ext cx="272275" cy="26695"/>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10140365" y="2405367"/>
                <a:ext cx="898283" cy="1281302"/>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10814101" y="3683673"/>
                <a:ext cx="224548" cy="1496364"/>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10140365" y="4214317"/>
                <a:ext cx="676744" cy="220789"/>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10766373" y="5085511"/>
                <a:ext cx="50736" cy="94526"/>
              </a:xfrm>
              <a:prstGeom prst="rect">
                <a:avLst/>
              </a:prstGeom>
              <a:blipFill>
                <a:blip r:embed="rId21" cstate="print"/>
                <a:stretch>
                  <a:fillRect/>
                </a:stretch>
              </a:blipFill>
            </p:spPr>
            <p:txBody>
              <a:bodyPr wrap="square" lIns="0" tIns="0" rIns="0" bIns="0" rtlCol="0"/>
              <a:lstStyle/>
              <a:p>
                <a:endParaRPr/>
              </a:p>
            </p:txBody>
          </p:sp>
          <p:sp>
            <p:nvSpPr>
              <p:cNvPr id="31" name="object 31"/>
              <p:cNvSpPr/>
              <p:nvPr/>
            </p:nvSpPr>
            <p:spPr>
              <a:xfrm>
                <a:off x="9752520" y="2405354"/>
                <a:ext cx="390846" cy="39471"/>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9690709" y="2780106"/>
                <a:ext cx="452657" cy="393966"/>
              </a:xfrm>
              <a:prstGeom prst="rect">
                <a:avLst/>
              </a:prstGeom>
              <a:blipFill>
                <a:blip r:embed="rId23" cstate="print"/>
                <a:stretch>
                  <a:fillRect/>
                </a:stretch>
              </a:blipFill>
            </p:spPr>
            <p:txBody>
              <a:bodyPr wrap="square" lIns="0" tIns="0" rIns="0" bIns="0" rtlCol="0"/>
              <a:lstStyle/>
              <a:p>
                <a:endParaRPr/>
              </a:p>
            </p:txBody>
          </p:sp>
          <p:sp>
            <p:nvSpPr>
              <p:cNvPr id="33" name="object 33"/>
              <p:cNvSpPr/>
              <p:nvPr/>
            </p:nvSpPr>
            <p:spPr>
              <a:xfrm>
                <a:off x="9244736" y="3509365"/>
                <a:ext cx="898636" cy="75438"/>
              </a:xfrm>
              <a:prstGeom prst="rect">
                <a:avLst/>
              </a:prstGeom>
              <a:blipFill>
                <a:blip r:embed="rId24" cstate="print"/>
                <a:stretch>
                  <a:fillRect/>
                </a:stretch>
              </a:blipFill>
            </p:spPr>
            <p:txBody>
              <a:bodyPr wrap="square" lIns="0" tIns="0" rIns="0" bIns="0" rtlCol="0"/>
              <a:lstStyle/>
              <a:p>
                <a:endParaRPr/>
              </a:p>
            </p:txBody>
          </p:sp>
          <p:sp>
            <p:nvSpPr>
              <p:cNvPr id="34" name="object 34"/>
              <p:cNvSpPr/>
              <p:nvPr/>
            </p:nvSpPr>
            <p:spPr>
              <a:xfrm>
                <a:off x="9244736" y="2878632"/>
                <a:ext cx="448974" cy="295440"/>
              </a:xfrm>
              <a:prstGeom prst="rect">
                <a:avLst/>
              </a:prstGeom>
              <a:blipFill>
                <a:blip r:embed="rId25" cstate="print"/>
                <a:stretch>
                  <a:fillRect/>
                </a:stretch>
              </a:blipFill>
            </p:spPr>
            <p:txBody>
              <a:bodyPr wrap="square" lIns="0" tIns="0" rIns="0" bIns="0" rtlCol="0"/>
              <a:lstStyle/>
              <a:p>
                <a:endParaRPr/>
              </a:p>
            </p:txBody>
          </p:sp>
          <p:sp>
            <p:nvSpPr>
              <p:cNvPr id="35" name="object 35"/>
              <p:cNvSpPr/>
              <p:nvPr/>
            </p:nvSpPr>
            <p:spPr>
              <a:xfrm>
                <a:off x="9244736" y="3920083"/>
                <a:ext cx="155117" cy="75437"/>
              </a:xfrm>
              <a:prstGeom prst="rect">
                <a:avLst/>
              </a:prstGeom>
              <a:blipFill>
                <a:blip r:embed="rId26" cstate="print"/>
                <a:stretch>
                  <a:fillRect/>
                </a:stretch>
              </a:blipFill>
            </p:spPr>
            <p:txBody>
              <a:bodyPr wrap="square" lIns="0" tIns="0" rIns="0" bIns="0" rtlCol="0"/>
              <a:lstStyle/>
              <a:p>
                <a:endParaRPr/>
              </a:p>
            </p:txBody>
          </p:sp>
          <p:sp>
            <p:nvSpPr>
              <p:cNvPr id="36" name="object 36"/>
              <p:cNvSpPr/>
              <p:nvPr/>
            </p:nvSpPr>
            <p:spPr>
              <a:xfrm>
                <a:off x="9244736" y="4330801"/>
                <a:ext cx="1010043" cy="104305"/>
              </a:xfrm>
              <a:prstGeom prst="rect">
                <a:avLst/>
              </a:prstGeom>
              <a:blipFill>
                <a:blip r:embed="rId27" cstate="print"/>
                <a:stretch>
                  <a:fillRect/>
                </a:stretch>
              </a:blipFill>
            </p:spPr>
            <p:txBody>
              <a:bodyPr wrap="square" lIns="0" tIns="0" rIns="0" bIns="0" rtlCol="0"/>
              <a:lstStyle/>
              <a:p>
                <a:endParaRPr/>
              </a:p>
            </p:txBody>
          </p:sp>
          <p:sp>
            <p:nvSpPr>
              <p:cNvPr id="37" name="object 37"/>
              <p:cNvSpPr/>
              <p:nvPr/>
            </p:nvSpPr>
            <p:spPr>
              <a:xfrm>
                <a:off x="9244736" y="3995521"/>
                <a:ext cx="1047127" cy="335279"/>
              </a:xfrm>
              <a:prstGeom prst="rect">
                <a:avLst/>
              </a:prstGeom>
              <a:blipFill>
                <a:blip r:embed="rId28" cstate="print"/>
                <a:stretch>
                  <a:fillRect/>
                </a:stretch>
              </a:blipFill>
            </p:spPr>
            <p:txBody>
              <a:bodyPr wrap="square" lIns="0" tIns="0" rIns="0" bIns="0" rtlCol="0"/>
              <a:lstStyle/>
              <a:p>
                <a:endParaRPr/>
              </a:p>
            </p:txBody>
          </p:sp>
          <p:sp>
            <p:nvSpPr>
              <p:cNvPr id="38" name="object 38"/>
              <p:cNvSpPr/>
              <p:nvPr/>
            </p:nvSpPr>
            <p:spPr>
              <a:xfrm>
                <a:off x="9244736" y="3584803"/>
                <a:ext cx="957770" cy="335279"/>
              </a:xfrm>
              <a:prstGeom prst="rect">
                <a:avLst/>
              </a:prstGeom>
              <a:blipFill>
                <a:blip r:embed="rId29" cstate="print"/>
                <a:stretch>
                  <a:fillRect/>
                </a:stretch>
              </a:blipFill>
            </p:spPr>
            <p:txBody>
              <a:bodyPr wrap="square" lIns="0" tIns="0" rIns="0" bIns="0" rtlCol="0"/>
              <a:lstStyle/>
              <a:p>
                <a:endParaRPr/>
              </a:p>
            </p:txBody>
          </p:sp>
          <p:sp>
            <p:nvSpPr>
              <p:cNvPr id="39" name="object 39"/>
              <p:cNvSpPr/>
              <p:nvPr/>
            </p:nvSpPr>
            <p:spPr>
              <a:xfrm>
                <a:off x="9244736" y="3174072"/>
                <a:ext cx="1047127" cy="335279"/>
              </a:xfrm>
              <a:prstGeom prst="rect">
                <a:avLst/>
              </a:prstGeom>
              <a:blipFill>
                <a:blip r:embed="rId30" cstate="print"/>
                <a:stretch>
                  <a:fillRect/>
                </a:stretch>
              </a:blipFill>
            </p:spPr>
            <p:txBody>
              <a:bodyPr wrap="square" lIns="0" tIns="0" rIns="0" bIns="0" rtlCol="0"/>
              <a:lstStyle/>
              <a:p>
                <a:endParaRPr/>
              </a:p>
            </p:txBody>
          </p:sp>
          <p:sp>
            <p:nvSpPr>
              <p:cNvPr id="40" name="object 40"/>
              <p:cNvSpPr/>
              <p:nvPr/>
            </p:nvSpPr>
            <p:spPr>
              <a:xfrm>
                <a:off x="9244736" y="5085511"/>
                <a:ext cx="392226" cy="121221"/>
              </a:xfrm>
              <a:prstGeom prst="rect">
                <a:avLst/>
              </a:prstGeom>
              <a:blipFill>
                <a:blip r:embed="rId31" cstate="print"/>
                <a:stretch>
                  <a:fillRect/>
                </a:stretch>
              </a:blipFill>
            </p:spPr>
            <p:txBody>
              <a:bodyPr wrap="square" lIns="0" tIns="0" rIns="0" bIns="0" rtlCol="0"/>
              <a:lstStyle/>
              <a:p>
                <a:endParaRPr/>
              </a:p>
            </p:txBody>
          </p:sp>
          <p:sp>
            <p:nvSpPr>
              <p:cNvPr id="41" name="object 41"/>
              <p:cNvSpPr/>
              <p:nvPr/>
            </p:nvSpPr>
            <p:spPr>
              <a:xfrm>
                <a:off x="7437666" y="3585705"/>
                <a:ext cx="1478330" cy="628611"/>
              </a:xfrm>
              <a:prstGeom prst="rect">
                <a:avLst/>
              </a:prstGeom>
              <a:blipFill>
                <a:blip r:embed="rId32" cstate="print"/>
                <a:stretch>
                  <a:fillRect/>
                </a:stretch>
              </a:blipFill>
            </p:spPr>
            <p:txBody>
              <a:bodyPr wrap="square" lIns="0" tIns="0" rIns="0" bIns="0" rtlCol="0"/>
              <a:lstStyle/>
              <a:p>
                <a:endParaRPr/>
              </a:p>
            </p:txBody>
          </p:sp>
          <p:sp>
            <p:nvSpPr>
              <p:cNvPr id="42" name="object 42"/>
              <p:cNvSpPr/>
              <p:nvPr/>
            </p:nvSpPr>
            <p:spPr>
              <a:xfrm>
                <a:off x="7450696" y="3598722"/>
                <a:ext cx="1384935" cy="535305"/>
              </a:xfrm>
              <a:custGeom>
                <a:avLst/>
                <a:gdLst/>
                <a:ahLst/>
                <a:cxnLst/>
                <a:rect l="l" t="t" r="r" b="b"/>
                <a:pathLst>
                  <a:path w="1384934" h="535304">
                    <a:moveTo>
                      <a:pt x="1283944" y="0"/>
                    </a:moveTo>
                    <a:lnTo>
                      <a:pt x="100583" y="0"/>
                    </a:ln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close/>
                  </a:path>
                </a:pathLst>
              </a:custGeom>
              <a:solidFill>
                <a:srgbClr val="FFFFFF"/>
              </a:solidFill>
            </p:spPr>
            <p:txBody>
              <a:bodyPr wrap="square" lIns="0" tIns="0" rIns="0" bIns="0" rtlCol="0"/>
              <a:lstStyle/>
              <a:p>
                <a:endParaRPr/>
              </a:p>
            </p:txBody>
          </p:sp>
          <p:sp>
            <p:nvSpPr>
              <p:cNvPr id="43" name="object 43"/>
              <p:cNvSpPr/>
              <p:nvPr/>
            </p:nvSpPr>
            <p:spPr>
              <a:xfrm>
                <a:off x="7450696" y="3598722"/>
                <a:ext cx="1384935" cy="535305"/>
              </a:xfrm>
              <a:custGeom>
                <a:avLst/>
                <a:gdLst/>
                <a:ahLst/>
                <a:cxnLst/>
                <a:rect l="l" t="t" r="r" b="b"/>
                <a:pathLst>
                  <a:path w="1384934" h="535304">
                    <a:moveTo>
                      <a:pt x="100583" y="0"/>
                    </a:move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lnTo>
                      <a:pt x="100583" y="0"/>
                    </a:lnTo>
                    <a:close/>
                  </a:path>
                </a:pathLst>
              </a:custGeom>
              <a:ln w="23660">
                <a:solidFill>
                  <a:srgbClr val="FFFFFF"/>
                </a:solidFill>
              </a:ln>
            </p:spPr>
            <p:txBody>
              <a:bodyPr wrap="square" lIns="0" tIns="0" rIns="0" bIns="0" rtlCol="0"/>
              <a:lstStyle/>
              <a:p>
                <a:endParaRPr/>
              </a:p>
            </p:txBody>
          </p:sp>
          <p:sp>
            <p:nvSpPr>
              <p:cNvPr id="44" name="object 44"/>
              <p:cNvSpPr txBox="1"/>
              <p:nvPr/>
            </p:nvSpPr>
            <p:spPr>
              <a:xfrm>
                <a:off x="7518400" y="3650742"/>
                <a:ext cx="1303997" cy="410369"/>
              </a:xfrm>
              <a:prstGeom prst="rect">
                <a:avLst/>
              </a:prstGeom>
            </p:spPr>
            <p:txBody>
              <a:bodyPr vert="horz" wrap="square" lIns="0" tIns="0" rIns="0" bIns="0" rtlCol="0">
                <a:spAutoFit/>
              </a:bodyPr>
              <a:lstStyle/>
              <a:p>
                <a:pPr marL="12700" marR="5080" indent="134620">
                  <a:lnSpc>
                    <a:spcPts val="1620"/>
                  </a:lnSpc>
                </a:pPr>
                <a:r>
                  <a:rPr sz="1400" spc="20" dirty="0">
                    <a:solidFill>
                      <a:srgbClr val="0076A4"/>
                    </a:solidFill>
                    <a:latin typeface="Calibri"/>
                    <a:cs typeface="Calibri"/>
                  </a:rPr>
                  <a:t>Integrierte  </a:t>
                </a:r>
                <a:r>
                  <a:rPr sz="1600" spc="35" dirty="0">
                    <a:solidFill>
                      <a:srgbClr val="0076A4"/>
                    </a:solidFill>
                    <a:latin typeface="Calibri"/>
                    <a:cs typeface="Calibri"/>
                  </a:rPr>
                  <a:t>Gesamtschule</a:t>
                </a:r>
                <a:endParaRPr sz="1400" dirty="0">
                  <a:latin typeface="Calibri"/>
                  <a:cs typeface="Calibri"/>
                </a:endParaRPr>
              </a:p>
            </p:txBody>
          </p:sp>
          <p:sp>
            <p:nvSpPr>
              <p:cNvPr id="45" name="object 45"/>
              <p:cNvSpPr/>
              <p:nvPr/>
            </p:nvSpPr>
            <p:spPr>
              <a:xfrm>
                <a:off x="5469280" y="3585705"/>
                <a:ext cx="1478318" cy="628611"/>
              </a:xfrm>
              <a:prstGeom prst="rect">
                <a:avLst/>
              </a:prstGeom>
              <a:blipFill>
                <a:blip r:embed="rId33" cstate="print"/>
                <a:stretch>
                  <a:fillRect/>
                </a:stretch>
              </a:blipFill>
            </p:spPr>
            <p:txBody>
              <a:bodyPr wrap="square" lIns="0" tIns="0" rIns="0" bIns="0" rtlCol="0"/>
              <a:lstStyle/>
              <a:p>
                <a:endParaRPr/>
              </a:p>
            </p:txBody>
          </p:sp>
          <p:sp>
            <p:nvSpPr>
              <p:cNvPr id="46" name="object 46"/>
              <p:cNvSpPr/>
              <p:nvPr/>
            </p:nvSpPr>
            <p:spPr>
              <a:xfrm>
                <a:off x="5482297" y="3598722"/>
                <a:ext cx="1384935" cy="535305"/>
              </a:xfrm>
              <a:custGeom>
                <a:avLst/>
                <a:gdLst/>
                <a:ahLst/>
                <a:cxnLst/>
                <a:rect l="l" t="t" r="r" b="b"/>
                <a:pathLst>
                  <a:path w="1384934" h="535304">
                    <a:moveTo>
                      <a:pt x="1283944" y="0"/>
                    </a:moveTo>
                    <a:lnTo>
                      <a:pt x="100584" y="0"/>
                    </a:lnTo>
                    <a:lnTo>
                      <a:pt x="42433" y="1571"/>
                    </a:lnTo>
                    <a:lnTo>
                      <a:pt x="12573" y="12573"/>
                    </a:lnTo>
                    <a:lnTo>
                      <a:pt x="1571" y="42433"/>
                    </a:lnTo>
                    <a:lnTo>
                      <a:pt x="0" y="100584"/>
                    </a:lnTo>
                    <a:lnTo>
                      <a:pt x="0" y="434568"/>
                    </a:lnTo>
                    <a:lnTo>
                      <a:pt x="1571" y="492718"/>
                    </a:lnTo>
                    <a:lnTo>
                      <a:pt x="12573" y="522579"/>
                    </a:lnTo>
                    <a:lnTo>
                      <a:pt x="42433" y="533580"/>
                    </a:lnTo>
                    <a:lnTo>
                      <a:pt x="100584"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close/>
                  </a:path>
                </a:pathLst>
              </a:custGeom>
              <a:solidFill>
                <a:srgbClr val="FFFFFF"/>
              </a:solidFill>
            </p:spPr>
            <p:txBody>
              <a:bodyPr wrap="square" lIns="0" tIns="0" rIns="0" bIns="0" rtlCol="0"/>
              <a:lstStyle/>
              <a:p>
                <a:endParaRPr/>
              </a:p>
            </p:txBody>
          </p:sp>
          <p:sp>
            <p:nvSpPr>
              <p:cNvPr id="47" name="object 47"/>
              <p:cNvSpPr/>
              <p:nvPr/>
            </p:nvSpPr>
            <p:spPr>
              <a:xfrm>
                <a:off x="5482297" y="3598722"/>
                <a:ext cx="1384935" cy="535305"/>
              </a:xfrm>
              <a:custGeom>
                <a:avLst/>
                <a:gdLst/>
                <a:ahLst/>
                <a:cxnLst/>
                <a:rect l="l" t="t" r="r" b="b"/>
                <a:pathLst>
                  <a:path w="1384934" h="535304">
                    <a:moveTo>
                      <a:pt x="100584" y="0"/>
                    </a:moveTo>
                    <a:lnTo>
                      <a:pt x="42433" y="1571"/>
                    </a:lnTo>
                    <a:lnTo>
                      <a:pt x="12573" y="12573"/>
                    </a:lnTo>
                    <a:lnTo>
                      <a:pt x="1571" y="42433"/>
                    </a:lnTo>
                    <a:lnTo>
                      <a:pt x="0" y="100584"/>
                    </a:lnTo>
                    <a:lnTo>
                      <a:pt x="0" y="434568"/>
                    </a:lnTo>
                    <a:lnTo>
                      <a:pt x="1571" y="492718"/>
                    </a:lnTo>
                    <a:lnTo>
                      <a:pt x="12573" y="522579"/>
                    </a:lnTo>
                    <a:lnTo>
                      <a:pt x="42433" y="533580"/>
                    </a:lnTo>
                    <a:lnTo>
                      <a:pt x="100584"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lnTo>
                      <a:pt x="100584" y="0"/>
                    </a:lnTo>
                    <a:close/>
                  </a:path>
                </a:pathLst>
              </a:custGeom>
              <a:ln w="23660">
                <a:solidFill>
                  <a:srgbClr val="FFFFFF"/>
                </a:solidFill>
              </a:ln>
            </p:spPr>
            <p:txBody>
              <a:bodyPr wrap="square" lIns="0" tIns="0" rIns="0" bIns="0" rtlCol="0"/>
              <a:lstStyle/>
              <a:p>
                <a:endParaRPr/>
              </a:p>
            </p:txBody>
          </p:sp>
          <p:sp>
            <p:nvSpPr>
              <p:cNvPr id="48" name="object 48"/>
              <p:cNvSpPr txBox="1"/>
              <p:nvPr/>
            </p:nvSpPr>
            <p:spPr>
              <a:xfrm>
                <a:off x="5764592" y="3653447"/>
                <a:ext cx="981049" cy="410369"/>
              </a:xfrm>
              <a:prstGeom prst="rect">
                <a:avLst/>
              </a:prstGeom>
            </p:spPr>
            <p:txBody>
              <a:bodyPr vert="horz" wrap="square" lIns="0" tIns="0" rIns="0" bIns="0" rtlCol="0">
                <a:spAutoFit/>
              </a:bodyPr>
              <a:lstStyle/>
              <a:p>
                <a:pPr marL="260985" marR="5080" indent="-248920">
                  <a:lnSpc>
                    <a:spcPts val="1620"/>
                  </a:lnSpc>
                </a:pPr>
                <a:r>
                  <a:rPr sz="1600" spc="20" dirty="0">
                    <a:solidFill>
                      <a:srgbClr val="0076A4"/>
                    </a:solidFill>
                    <a:latin typeface="Calibri"/>
                    <a:cs typeface="Calibri"/>
                  </a:rPr>
                  <a:t>R</a:t>
                </a:r>
                <a:r>
                  <a:rPr sz="1600" spc="25" dirty="0">
                    <a:solidFill>
                      <a:srgbClr val="0076A4"/>
                    </a:solidFill>
                    <a:latin typeface="Calibri"/>
                    <a:cs typeface="Calibri"/>
                  </a:rPr>
                  <a:t>ealschule  </a:t>
                </a:r>
                <a:r>
                  <a:rPr sz="1600" spc="20" dirty="0">
                    <a:solidFill>
                      <a:srgbClr val="0076A4"/>
                    </a:solidFill>
                    <a:latin typeface="Calibri"/>
                    <a:cs typeface="Calibri"/>
                  </a:rPr>
                  <a:t>plus</a:t>
                </a:r>
                <a:endParaRPr sz="1400" dirty="0">
                  <a:latin typeface="Calibri"/>
                  <a:cs typeface="Calibri"/>
                </a:endParaRPr>
              </a:p>
            </p:txBody>
          </p:sp>
          <p:sp>
            <p:nvSpPr>
              <p:cNvPr id="49" name="object 49"/>
              <p:cNvSpPr txBox="1"/>
              <p:nvPr/>
            </p:nvSpPr>
            <p:spPr>
              <a:xfrm>
                <a:off x="4889385" y="2429294"/>
                <a:ext cx="314325" cy="349250"/>
              </a:xfrm>
              <a:prstGeom prst="rect">
                <a:avLst/>
              </a:prstGeom>
            </p:spPr>
            <p:txBody>
              <a:bodyPr vert="horz" wrap="square" lIns="0" tIns="0" rIns="0" bIns="0" rtlCol="0">
                <a:spAutoFit/>
              </a:bodyPr>
              <a:lstStyle/>
              <a:p>
                <a:pPr marL="12700">
                  <a:lnSpc>
                    <a:spcPct val="100000"/>
                  </a:lnSpc>
                </a:pPr>
                <a:r>
                  <a:rPr sz="2200" b="1" spc="20" dirty="0">
                    <a:solidFill>
                      <a:srgbClr val="BACDDF"/>
                    </a:solidFill>
                    <a:latin typeface="Calibri"/>
                    <a:cs typeface="Calibri"/>
                  </a:rPr>
                  <a:t>10</a:t>
                </a:r>
                <a:endParaRPr sz="2200">
                  <a:latin typeface="Calibri"/>
                  <a:cs typeface="Calibri"/>
                </a:endParaRPr>
              </a:p>
            </p:txBody>
          </p:sp>
          <p:sp>
            <p:nvSpPr>
              <p:cNvPr id="50" name="object 50"/>
              <p:cNvSpPr txBox="1"/>
              <p:nvPr/>
            </p:nvSpPr>
            <p:spPr>
              <a:xfrm>
                <a:off x="4914646" y="3153461"/>
                <a:ext cx="188595" cy="1998345"/>
              </a:xfrm>
              <a:prstGeom prst="rect">
                <a:avLst/>
              </a:prstGeom>
            </p:spPr>
            <p:txBody>
              <a:bodyPr vert="horz" wrap="square" lIns="0" tIns="0" rIns="0" bIns="0" rtlCol="0">
                <a:spAutoFit/>
              </a:bodyPr>
              <a:lstStyle/>
              <a:p>
                <a:pPr marL="12700">
                  <a:lnSpc>
                    <a:spcPct val="100000"/>
                  </a:lnSpc>
                </a:pPr>
                <a:r>
                  <a:rPr sz="2200" b="1" spc="130" dirty="0">
                    <a:solidFill>
                      <a:srgbClr val="BACDDF"/>
                    </a:solidFill>
                    <a:latin typeface="Calibri"/>
                    <a:cs typeface="Calibri"/>
                  </a:rPr>
                  <a:t>9</a:t>
                </a:r>
                <a:endParaRPr sz="2200" dirty="0">
                  <a:latin typeface="Calibri"/>
                  <a:cs typeface="Calibri"/>
                </a:endParaRPr>
              </a:p>
              <a:p>
                <a:pPr marL="12700">
                  <a:lnSpc>
                    <a:spcPct val="100000"/>
                  </a:lnSpc>
                  <a:spcBef>
                    <a:spcPts val="605"/>
                  </a:spcBef>
                </a:pPr>
                <a:r>
                  <a:rPr sz="2200" b="1" spc="165" dirty="0">
                    <a:solidFill>
                      <a:srgbClr val="BACDDF"/>
                    </a:solidFill>
                    <a:latin typeface="Calibri"/>
                    <a:cs typeface="Calibri"/>
                  </a:rPr>
                  <a:t>8</a:t>
                </a:r>
                <a:endParaRPr sz="2200" dirty="0">
                  <a:latin typeface="Calibri"/>
                  <a:cs typeface="Calibri"/>
                </a:endParaRPr>
              </a:p>
              <a:p>
                <a:pPr marL="12700">
                  <a:lnSpc>
                    <a:spcPct val="100000"/>
                  </a:lnSpc>
                  <a:spcBef>
                    <a:spcPts val="605"/>
                  </a:spcBef>
                </a:pPr>
                <a:r>
                  <a:rPr sz="2200" b="1" dirty="0">
                    <a:solidFill>
                      <a:srgbClr val="BACDDF"/>
                    </a:solidFill>
                    <a:latin typeface="Calibri"/>
                    <a:cs typeface="Calibri"/>
                  </a:rPr>
                  <a:t>7</a:t>
                </a:r>
                <a:endParaRPr sz="2200" dirty="0">
                  <a:latin typeface="Calibri"/>
                  <a:cs typeface="Calibri"/>
                </a:endParaRPr>
              </a:p>
              <a:p>
                <a:pPr marL="12700">
                  <a:lnSpc>
                    <a:spcPct val="100000"/>
                  </a:lnSpc>
                  <a:spcBef>
                    <a:spcPts val="605"/>
                  </a:spcBef>
                </a:pPr>
                <a:r>
                  <a:rPr sz="2200" b="1" spc="145" dirty="0">
                    <a:solidFill>
                      <a:srgbClr val="BACDDF"/>
                    </a:solidFill>
                    <a:latin typeface="Calibri"/>
                    <a:cs typeface="Calibri"/>
                  </a:rPr>
                  <a:t>6</a:t>
                </a:r>
                <a:endParaRPr sz="2200" dirty="0">
                  <a:latin typeface="Calibri"/>
                  <a:cs typeface="Calibri"/>
                </a:endParaRPr>
              </a:p>
              <a:p>
                <a:pPr marL="12700">
                  <a:lnSpc>
                    <a:spcPct val="100000"/>
                  </a:lnSpc>
                  <a:spcBef>
                    <a:spcPts val="605"/>
                  </a:spcBef>
                </a:pPr>
                <a:r>
                  <a:rPr sz="2200" b="1" spc="65" dirty="0">
                    <a:solidFill>
                      <a:srgbClr val="BACDDF"/>
                    </a:solidFill>
                    <a:latin typeface="Calibri"/>
                    <a:cs typeface="Calibri"/>
                  </a:rPr>
                  <a:t>5</a:t>
                </a:r>
                <a:endParaRPr sz="2200" dirty="0">
                  <a:latin typeface="Calibri"/>
                  <a:cs typeface="Calibri"/>
                </a:endParaRPr>
              </a:p>
            </p:txBody>
          </p:sp>
          <p:sp>
            <p:nvSpPr>
              <p:cNvPr id="51" name="object 51"/>
              <p:cNvSpPr/>
              <p:nvPr/>
            </p:nvSpPr>
            <p:spPr>
              <a:xfrm>
                <a:off x="9035503" y="4435106"/>
                <a:ext cx="209219" cy="650405"/>
              </a:xfrm>
              <a:prstGeom prst="rect">
                <a:avLst/>
              </a:prstGeom>
              <a:blipFill>
                <a:blip r:embed="rId34" cstate="print"/>
                <a:stretch>
                  <a:fillRect/>
                </a:stretch>
              </a:blipFill>
            </p:spPr>
            <p:txBody>
              <a:bodyPr wrap="square" lIns="0" tIns="0" rIns="0" bIns="0" rtlCol="0"/>
              <a:lstStyle/>
              <a:p>
                <a:endParaRPr/>
              </a:p>
            </p:txBody>
          </p:sp>
          <p:sp>
            <p:nvSpPr>
              <p:cNvPr id="52" name="object 52"/>
              <p:cNvSpPr/>
              <p:nvPr/>
            </p:nvSpPr>
            <p:spPr>
              <a:xfrm>
                <a:off x="7074522" y="4435106"/>
                <a:ext cx="208356" cy="650405"/>
              </a:xfrm>
              <a:prstGeom prst="rect">
                <a:avLst/>
              </a:prstGeom>
              <a:blipFill>
                <a:blip r:embed="rId34" cstate="print"/>
                <a:stretch>
                  <a:fillRect/>
                </a:stretch>
              </a:blipFill>
            </p:spPr>
            <p:txBody>
              <a:bodyPr wrap="square" lIns="0" tIns="0" rIns="0" bIns="0" rtlCol="0"/>
              <a:lstStyle/>
              <a:p>
                <a:endParaRPr/>
              </a:p>
            </p:txBody>
          </p:sp>
          <p:sp>
            <p:nvSpPr>
              <p:cNvPr id="53" name="object 53"/>
              <p:cNvSpPr/>
              <p:nvPr/>
            </p:nvSpPr>
            <p:spPr>
              <a:xfrm>
                <a:off x="5466105" y="4435106"/>
                <a:ext cx="1608416" cy="650405"/>
              </a:xfrm>
              <a:prstGeom prst="rect">
                <a:avLst/>
              </a:prstGeom>
              <a:blipFill>
                <a:blip r:embed="rId35" cstate="print"/>
                <a:stretch>
                  <a:fillRect/>
                </a:stretch>
              </a:blipFill>
            </p:spPr>
            <p:txBody>
              <a:bodyPr wrap="square" lIns="0" tIns="0" rIns="0" bIns="0" rtlCol="0"/>
              <a:lstStyle/>
              <a:p>
                <a:endParaRPr/>
              </a:p>
            </p:txBody>
          </p:sp>
          <p:sp>
            <p:nvSpPr>
              <p:cNvPr id="54" name="object 54"/>
              <p:cNvSpPr/>
              <p:nvPr/>
            </p:nvSpPr>
            <p:spPr>
              <a:xfrm>
                <a:off x="7282878" y="4435106"/>
                <a:ext cx="1752625" cy="650405"/>
              </a:xfrm>
              <a:prstGeom prst="rect">
                <a:avLst/>
              </a:prstGeom>
              <a:blipFill>
                <a:blip r:embed="rId36" cstate="print"/>
                <a:stretch>
                  <a:fillRect/>
                </a:stretch>
              </a:blipFill>
            </p:spPr>
            <p:txBody>
              <a:bodyPr wrap="square" lIns="0" tIns="0" rIns="0" bIns="0" rtlCol="0"/>
              <a:lstStyle/>
              <a:p>
                <a:endParaRPr/>
              </a:p>
            </p:txBody>
          </p:sp>
          <p:sp>
            <p:nvSpPr>
              <p:cNvPr id="55" name="object 55"/>
              <p:cNvSpPr/>
              <p:nvPr/>
            </p:nvSpPr>
            <p:spPr>
              <a:xfrm>
                <a:off x="9244736" y="4435106"/>
                <a:ext cx="1648574" cy="650405"/>
              </a:xfrm>
              <a:prstGeom prst="rect">
                <a:avLst/>
              </a:prstGeom>
              <a:blipFill>
                <a:blip r:embed="rId37" cstate="print"/>
                <a:stretch>
                  <a:fillRect/>
                </a:stretch>
              </a:blipFill>
            </p:spPr>
            <p:txBody>
              <a:bodyPr wrap="square" lIns="0" tIns="0" rIns="0" bIns="0" rtlCol="0"/>
              <a:lstStyle/>
              <a:p>
                <a:endParaRPr/>
              </a:p>
            </p:txBody>
          </p:sp>
          <p:sp>
            <p:nvSpPr>
              <p:cNvPr id="56" name="object 56"/>
              <p:cNvSpPr/>
              <p:nvPr/>
            </p:nvSpPr>
            <p:spPr>
              <a:xfrm>
                <a:off x="9244736" y="4825339"/>
                <a:ext cx="1047127" cy="260172"/>
              </a:xfrm>
              <a:prstGeom prst="rect">
                <a:avLst/>
              </a:prstGeom>
              <a:blipFill>
                <a:blip r:embed="rId38" cstate="print"/>
                <a:stretch>
                  <a:fillRect/>
                </a:stretch>
              </a:blipFill>
            </p:spPr>
            <p:txBody>
              <a:bodyPr wrap="square" lIns="0" tIns="0" rIns="0" bIns="0" rtlCol="0"/>
              <a:lstStyle/>
              <a:p>
                <a:endParaRPr/>
              </a:p>
            </p:txBody>
          </p:sp>
          <p:sp>
            <p:nvSpPr>
              <p:cNvPr id="57" name="object 57"/>
              <p:cNvSpPr/>
              <p:nvPr/>
            </p:nvSpPr>
            <p:spPr>
              <a:xfrm>
                <a:off x="9244736" y="4435106"/>
                <a:ext cx="1047127" cy="314794"/>
              </a:xfrm>
              <a:prstGeom prst="rect">
                <a:avLst/>
              </a:prstGeom>
              <a:blipFill>
                <a:blip r:embed="rId39" cstate="print"/>
                <a:stretch>
                  <a:fillRect/>
                </a:stretch>
              </a:blipFill>
            </p:spPr>
            <p:txBody>
              <a:bodyPr wrap="square" lIns="0" tIns="0" rIns="0" bIns="0" rtlCol="0"/>
              <a:lstStyle/>
              <a:p>
                <a:endParaRPr/>
              </a:p>
            </p:txBody>
          </p:sp>
          <p:sp>
            <p:nvSpPr>
              <p:cNvPr id="58" name="object 58"/>
              <p:cNvSpPr txBox="1"/>
              <p:nvPr/>
            </p:nvSpPr>
            <p:spPr>
              <a:xfrm>
                <a:off x="5714656" y="4630686"/>
                <a:ext cx="4912360" cy="288290"/>
              </a:xfrm>
              <a:prstGeom prst="rect">
                <a:avLst/>
              </a:prstGeom>
            </p:spPr>
            <p:txBody>
              <a:bodyPr vert="horz" wrap="square" lIns="0" tIns="0" rIns="0" bIns="0" rtlCol="0">
                <a:spAutoFit/>
              </a:bodyPr>
              <a:lstStyle/>
              <a:p>
                <a:pPr marL="12700">
                  <a:lnSpc>
                    <a:spcPct val="100000"/>
                  </a:lnSpc>
                  <a:tabLst>
                    <a:tab pos="368300" algn="l"/>
                    <a:tab pos="629920" algn="l"/>
                    <a:tab pos="862965" algn="l"/>
                    <a:tab pos="1154430" algn="l"/>
                    <a:tab pos="1456690" algn="l"/>
                    <a:tab pos="1724025" algn="l"/>
                    <a:tab pos="1956435" algn="l"/>
                    <a:tab pos="2248535" algn="l"/>
                    <a:tab pos="2510155" algn="l"/>
                    <a:tab pos="2811780" algn="l"/>
                    <a:tab pos="3114040" algn="l"/>
                    <a:tab pos="3408679" algn="l"/>
                    <a:tab pos="3683635" algn="l"/>
                    <a:tab pos="3958590" algn="l"/>
                    <a:tab pos="4225290" algn="l"/>
                    <a:tab pos="4526915" algn="l"/>
                    <a:tab pos="4784090" algn="l"/>
                  </a:tabLst>
                </a:pPr>
                <a:r>
                  <a:rPr sz="1800" b="1" spc="190" dirty="0">
                    <a:solidFill>
                      <a:srgbClr val="0076A4"/>
                    </a:solidFill>
                    <a:latin typeface="Calibri"/>
                    <a:cs typeface="Calibri"/>
                  </a:rPr>
                  <a:t>O	</a:t>
                </a:r>
                <a:r>
                  <a:rPr sz="1800" b="1" spc="25" dirty="0">
                    <a:solidFill>
                      <a:srgbClr val="0076A4"/>
                    </a:solidFill>
                    <a:latin typeface="Calibri"/>
                    <a:cs typeface="Calibri"/>
                  </a:rPr>
                  <a:t>r	</a:t>
                </a:r>
                <a:r>
                  <a:rPr sz="1800" b="1" spc="-10" dirty="0">
                    <a:solidFill>
                      <a:srgbClr val="0076A4"/>
                    </a:solidFill>
                    <a:latin typeface="Calibri"/>
                    <a:cs typeface="Calibri"/>
                  </a:rPr>
                  <a:t>i	</a:t>
                </a:r>
                <a:r>
                  <a:rPr sz="1800" b="1" spc="-5" dirty="0">
                    <a:solidFill>
                      <a:srgbClr val="0076A4"/>
                    </a:solidFill>
                    <a:latin typeface="Calibri"/>
                    <a:cs typeface="Calibri"/>
                  </a:rPr>
                  <a:t>e	</a:t>
                </a:r>
                <a:r>
                  <a:rPr sz="1800" b="1" spc="15" dirty="0">
                    <a:solidFill>
                      <a:srgbClr val="0076A4"/>
                    </a:solidFill>
                    <a:latin typeface="Calibri"/>
                    <a:cs typeface="Calibri"/>
                  </a:rPr>
                  <a:t>n	</a:t>
                </a:r>
                <a:r>
                  <a:rPr sz="1800" b="1" spc="80" dirty="0">
                    <a:solidFill>
                      <a:srgbClr val="0076A4"/>
                    </a:solidFill>
                    <a:latin typeface="Calibri"/>
                    <a:cs typeface="Calibri"/>
                  </a:rPr>
                  <a:t>t	</a:t>
                </a:r>
                <a:r>
                  <a:rPr sz="1800" b="1" spc="-10" dirty="0">
                    <a:solidFill>
                      <a:srgbClr val="0076A4"/>
                    </a:solidFill>
                    <a:latin typeface="Calibri"/>
                    <a:cs typeface="Calibri"/>
                  </a:rPr>
                  <a:t>i	</a:t>
                </a:r>
                <a:r>
                  <a:rPr sz="1800" b="1" spc="-5" dirty="0">
                    <a:solidFill>
                      <a:srgbClr val="0076A4"/>
                    </a:solidFill>
                    <a:latin typeface="Calibri"/>
                    <a:cs typeface="Calibri"/>
                  </a:rPr>
                  <a:t>e	</a:t>
                </a:r>
                <a:r>
                  <a:rPr sz="1800" b="1" spc="25" dirty="0">
                    <a:solidFill>
                      <a:srgbClr val="0076A4"/>
                    </a:solidFill>
                    <a:latin typeface="Calibri"/>
                    <a:cs typeface="Calibri"/>
                  </a:rPr>
                  <a:t>r	</a:t>
                </a:r>
                <a:r>
                  <a:rPr sz="1800" b="1" spc="15" dirty="0">
                    <a:solidFill>
                      <a:srgbClr val="0076A4"/>
                    </a:solidFill>
                    <a:latin typeface="Calibri"/>
                    <a:cs typeface="Calibri"/>
                  </a:rPr>
                  <a:t>u	n	</a:t>
                </a:r>
                <a:r>
                  <a:rPr sz="1800" b="1" spc="70" dirty="0">
                    <a:solidFill>
                      <a:srgbClr val="0076A4"/>
                    </a:solidFill>
                    <a:latin typeface="Calibri"/>
                    <a:cs typeface="Calibri"/>
                  </a:rPr>
                  <a:t>g	</a:t>
                </a:r>
                <a:r>
                  <a:rPr sz="1800" b="1" spc="50" dirty="0">
                    <a:solidFill>
                      <a:srgbClr val="0076A4"/>
                    </a:solidFill>
                    <a:latin typeface="Calibri"/>
                    <a:cs typeface="Calibri"/>
                  </a:rPr>
                  <a:t>s	s	</a:t>
                </a:r>
                <a:r>
                  <a:rPr sz="1800" b="1" spc="80" dirty="0">
                    <a:solidFill>
                      <a:srgbClr val="0076A4"/>
                    </a:solidFill>
                    <a:latin typeface="Calibri"/>
                    <a:cs typeface="Calibri"/>
                  </a:rPr>
                  <a:t>t	</a:t>
                </a:r>
                <a:r>
                  <a:rPr sz="1800" b="1" spc="15" dirty="0">
                    <a:solidFill>
                      <a:srgbClr val="0076A4"/>
                    </a:solidFill>
                    <a:latin typeface="Calibri"/>
                    <a:cs typeface="Calibri"/>
                  </a:rPr>
                  <a:t>u	</a:t>
                </a:r>
                <a:r>
                  <a:rPr sz="1800" b="1" spc="65" dirty="0">
                    <a:solidFill>
                      <a:srgbClr val="0076A4"/>
                    </a:solidFill>
                    <a:latin typeface="Calibri"/>
                    <a:cs typeface="Calibri"/>
                  </a:rPr>
                  <a:t>f	</a:t>
                </a:r>
                <a:r>
                  <a:rPr sz="1800" b="1" spc="-5" dirty="0">
                    <a:solidFill>
                      <a:srgbClr val="0076A4"/>
                    </a:solidFill>
                    <a:latin typeface="Calibri"/>
                    <a:cs typeface="Calibri"/>
                  </a:rPr>
                  <a:t>e</a:t>
                </a:r>
                <a:endParaRPr sz="1800">
                  <a:latin typeface="Calibri"/>
                  <a:cs typeface="Calibri"/>
                </a:endParaRPr>
              </a:p>
            </p:txBody>
          </p:sp>
          <p:sp>
            <p:nvSpPr>
              <p:cNvPr id="59" name="object 59"/>
              <p:cNvSpPr txBox="1"/>
              <p:nvPr/>
            </p:nvSpPr>
            <p:spPr>
              <a:xfrm>
                <a:off x="4921491" y="5393829"/>
                <a:ext cx="192405" cy="1609090"/>
              </a:xfrm>
              <a:prstGeom prst="rect">
                <a:avLst/>
              </a:prstGeom>
            </p:spPr>
            <p:txBody>
              <a:bodyPr vert="horz" wrap="square" lIns="0" tIns="0" rIns="0" bIns="0" rtlCol="0">
                <a:spAutoFit/>
              </a:bodyPr>
              <a:lstStyle/>
              <a:p>
                <a:pPr marL="12700">
                  <a:lnSpc>
                    <a:spcPct val="100000"/>
                  </a:lnSpc>
                </a:pPr>
                <a:r>
                  <a:rPr sz="2200" b="1" spc="195" dirty="0">
                    <a:solidFill>
                      <a:srgbClr val="FDD2B4"/>
                    </a:solidFill>
                    <a:latin typeface="Calibri"/>
                    <a:cs typeface="Calibri"/>
                  </a:rPr>
                  <a:t>4</a:t>
                </a:r>
                <a:endParaRPr sz="2200">
                  <a:latin typeface="Calibri"/>
                  <a:cs typeface="Calibri"/>
                </a:endParaRPr>
              </a:p>
              <a:p>
                <a:pPr marL="12700">
                  <a:lnSpc>
                    <a:spcPct val="100000"/>
                  </a:lnSpc>
                  <a:spcBef>
                    <a:spcPts val="665"/>
                  </a:spcBef>
                </a:pPr>
                <a:r>
                  <a:rPr sz="2200" b="1" spc="125" dirty="0">
                    <a:solidFill>
                      <a:srgbClr val="FDD2B4"/>
                    </a:solidFill>
                    <a:latin typeface="Calibri"/>
                    <a:cs typeface="Calibri"/>
                  </a:rPr>
                  <a:t>3</a:t>
                </a:r>
                <a:endParaRPr sz="2200">
                  <a:latin typeface="Calibri"/>
                  <a:cs typeface="Calibri"/>
                </a:endParaRPr>
              </a:p>
              <a:p>
                <a:pPr marL="12700">
                  <a:lnSpc>
                    <a:spcPct val="100000"/>
                  </a:lnSpc>
                  <a:spcBef>
                    <a:spcPts val="665"/>
                  </a:spcBef>
                </a:pPr>
                <a:r>
                  <a:rPr sz="2200" b="1" spc="85" dirty="0">
                    <a:solidFill>
                      <a:srgbClr val="FDD2B4"/>
                    </a:solidFill>
                    <a:latin typeface="Calibri"/>
                    <a:cs typeface="Calibri"/>
                  </a:rPr>
                  <a:t>2</a:t>
                </a:r>
                <a:endParaRPr sz="2200">
                  <a:latin typeface="Calibri"/>
                  <a:cs typeface="Calibri"/>
                </a:endParaRPr>
              </a:p>
              <a:p>
                <a:pPr marL="12700">
                  <a:lnSpc>
                    <a:spcPct val="100000"/>
                  </a:lnSpc>
                  <a:spcBef>
                    <a:spcPts val="665"/>
                  </a:spcBef>
                </a:pPr>
                <a:r>
                  <a:rPr sz="2200" b="1" spc="-125" dirty="0">
                    <a:solidFill>
                      <a:srgbClr val="FDD2B4"/>
                    </a:solidFill>
                    <a:latin typeface="Calibri"/>
                    <a:cs typeface="Calibri"/>
                  </a:rPr>
                  <a:t>1</a:t>
                </a:r>
                <a:endParaRPr sz="2200">
                  <a:latin typeface="Calibri"/>
                  <a:cs typeface="Calibri"/>
                </a:endParaRPr>
              </a:p>
            </p:txBody>
          </p:sp>
          <p:sp>
            <p:nvSpPr>
              <p:cNvPr id="60" name="object 60"/>
              <p:cNvSpPr/>
              <p:nvPr/>
            </p:nvSpPr>
            <p:spPr>
              <a:xfrm>
                <a:off x="10766373" y="5368671"/>
                <a:ext cx="271525" cy="6743"/>
              </a:xfrm>
              <a:prstGeom prst="rect">
                <a:avLst/>
              </a:prstGeom>
              <a:blipFill>
                <a:blip r:embed="rId40" cstate="print"/>
                <a:stretch>
                  <a:fillRect/>
                </a:stretch>
              </a:blipFill>
            </p:spPr>
            <p:txBody>
              <a:bodyPr wrap="square" lIns="0" tIns="0" rIns="0" bIns="0" rtlCol="0"/>
              <a:lstStyle/>
              <a:p>
                <a:endParaRPr/>
              </a:p>
            </p:txBody>
          </p:sp>
          <p:sp>
            <p:nvSpPr>
              <p:cNvPr id="61" name="object 61"/>
              <p:cNvSpPr/>
              <p:nvPr/>
            </p:nvSpPr>
            <p:spPr>
              <a:xfrm>
                <a:off x="10802518" y="7025170"/>
                <a:ext cx="235369" cy="30632"/>
              </a:xfrm>
              <a:prstGeom prst="rect">
                <a:avLst/>
              </a:prstGeom>
              <a:blipFill>
                <a:blip r:embed="rId41" cstate="print"/>
                <a:stretch>
                  <a:fillRect/>
                </a:stretch>
              </a:blipFill>
            </p:spPr>
            <p:txBody>
              <a:bodyPr wrap="square" lIns="0" tIns="0" rIns="0" bIns="0" rtlCol="0"/>
              <a:lstStyle/>
              <a:p>
                <a:endParaRPr/>
              </a:p>
            </p:txBody>
          </p:sp>
          <p:sp>
            <p:nvSpPr>
              <p:cNvPr id="62" name="object 62"/>
              <p:cNvSpPr/>
              <p:nvPr/>
            </p:nvSpPr>
            <p:spPr>
              <a:xfrm>
                <a:off x="10596715" y="5375414"/>
                <a:ext cx="441172" cy="1649755"/>
              </a:xfrm>
              <a:prstGeom prst="rect">
                <a:avLst/>
              </a:prstGeom>
              <a:blipFill>
                <a:blip r:embed="rId42" cstate="print"/>
                <a:stretch>
                  <a:fillRect/>
                </a:stretch>
              </a:blipFill>
            </p:spPr>
            <p:txBody>
              <a:bodyPr wrap="square" lIns="0" tIns="0" rIns="0" bIns="0" rtlCol="0"/>
              <a:lstStyle/>
              <a:p>
                <a:endParaRPr/>
              </a:p>
            </p:txBody>
          </p:sp>
          <p:sp>
            <p:nvSpPr>
              <p:cNvPr id="63" name="object 63"/>
              <p:cNvSpPr/>
              <p:nvPr/>
            </p:nvSpPr>
            <p:spPr>
              <a:xfrm>
                <a:off x="9277794" y="5755766"/>
                <a:ext cx="1321917" cy="1075372"/>
              </a:xfrm>
              <a:prstGeom prst="rect">
                <a:avLst/>
              </a:prstGeom>
              <a:blipFill>
                <a:blip r:embed="rId43" cstate="print"/>
                <a:stretch>
                  <a:fillRect/>
                </a:stretch>
              </a:blipFill>
            </p:spPr>
            <p:txBody>
              <a:bodyPr wrap="square" lIns="0" tIns="0" rIns="0" bIns="0" rtlCol="0"/>
              <a:lstStyle/>
              <a:p>
                <a:endParaRPr/>
              </a:p>
            </p:txBody>
          </p:sp>
          <p:sp>
            <p:nvSpPr>
              <p:cNvPr id="64" name="object 64"/>
              <p:cNvSpPr/>
              <p:nvPr/>
            </p:nvSpPr>
            <p:spPr>
              <a:xfrm>
                <a:off x="9396120" y="7004684"/>
                <a:ext cx="451421" cy="50291"/>
              </a:xfrm>
              <a:prstGeom prst="rect">
                <a:avLst/>
              </a:prstGeom>
              <a:blipFill>
                <a:blip r:embed="rId44" cstate="print"/>
                <a:stretch>
                  <a:fillRect/>
                </a:stretch>
              </a:blipFill>
            </p:spPr>
            <p:txBody>
              <a:bodyPr wrap="square" lIns="0" tIns="0" rIns="0" bIns="0" rtlCol="0"/>
              <a:lstStyle/>
              <a:p>
                <a:endParaRPr/>
              </a:p>
            </p:txBody>
          </p:sp>
          <p:sp>
            <p:nvSpPr>
              <p:cNvPr id="65" name="object 65"/>
              <p:cNvSpPr/>
              <p:nvPr/>
            </p:nvSpPr>
            <p:spPr>
              <a:xfrm>
                <a:off x="5319890" y="5755766"/>
                <a:ext cx="3960888" cy="83820"/>
              </a:xfrm>
              <a:prstGeom prst="rect">
                <a:avLst/>
              </a:prstGeom>
              <a:blipFill>
                <a:blip r:embed="rId45" cstate="print"/>
                <a:stretch>
                  <a:fillRect/>
                </a:stretch>
              </a:blipFill>
            </p:spPr>
            <p:txBody>
              <a:bodyPr wrap="square" lIns="0" tIns="0" rIns="0" bIns="0" rtlCol="0"/>
              <a:lstStyle/>
              <a:p>
                <a:endParaRPr/>
              </a:p>
            </p:txBody>
          </p:sp>
          <p:sp>
            <p:nvSpPr>
              <p:cNvPr id="66" name="object 66"/>
              <p:cNvSpPr/>
              <p:nvPr/>
            </p:nvSpPr>
            <p:spPr>
              <a:xfrm>
                <a:off x="5319890" y="6585584"/>
                <a:ext cx="3960888" cy="83820"/>
              </a:xfrm>
              <a:prstGeom prst="rect">
                <a:avLst/>
              </a:prstGeom>
              <a:blipFill>
                <a:blip r:embed="rId46" cstate="print"/>
                <a:stretch>
                  <a:fillRect/>
                </a:stretch>
              </a:blipFill>
            </p:spPr>
            <p:txBody>
              <a:bodyPr wrap="square" lIns="0" tIns="0" rIns="0" bIns="0" rtlCol="0"/>
              <a:lstStyle/>
              <a:p>
                <a:endParaRPr/>
              </a:p>
            </p:txBody>
          </p:sp>
          <p:sp>
            <p:nvSpPr>
              <p:cNvPr id="67" name="object 67"/>
              <p:cNvSpPr/>
              <p:nvPr/>
            </p:nvSpPr>
            <p:spPr>
              <a:xfrm>
                <a:off x="7938375" y="7004684"/>
                <a:ext cx="502793" cy="49301"/>
              </a:xfrm>
              <a:prstGeom prst="rect">
                <a:avLst/>
              </a:prstGeom>
              <a:blipFill>
                <a:blip r:embed="rId47" cstate="print"/>
                <a:stretch>
                  <a:fillRect/>
                </a:stretch>
              </a:blipFill>
            </p:spPr>
            <p:txBody>
              <a:bodyPr wrap="square" lIns="0" tIns="0" rIns="0" bIns="0" rtlCol="0"/>
              <a:lstStyle/>
              <a:p>
                <a:endParaRPr/>
              </a:p>
            </p:txBody>
          </p:sp>
          <p:sp>
            <p:nvSpPr>
              <p:cNvPr id="68" name="object 68"/>
              <p:cNvSpPr/>
              <p:nvPr/>
            </p:nvSpPr>
            <p:spPr>
              <a:xfrm>
                <a:off x="6748868" y="5368671"/>
                <a:ext cx="884770" cy="51815"/>
              </a:xfrm>
              <a:prstGeom prst="rect">
                <a:avLst/>
              </a:prstGeom>
              <a:blipFill>
                <a:blip r:embed="rId48" cstate="print"/>
                <a:stretch>
                  <a:fillRect/>
                </a:stretch>
              </a:blipFill>
            </p:spPr>
            <p:txBody>
              <a:bodyPr wrap="square" lIns="0" tIns="0" rIns="0" bIns="0" rtlCol="0"/>
              <a:lstStyle/>
              <a:p>
                <a:endParaRPr/>
              </a:p>
            </p:txBody>
          </p:sp>
          <p:sp>
            <p:nvSpPr>
              <p:cNvPr id="69" name="object 69"/>
              <p:cNvSpPr/>
              <p:nvPr/>
            </p:nvSpPr>
            <p:spPr>
              <a:xfrm>
                <a:off x="5319890" y="6174866"/>
                <a:ext cx="1702917" cy="75437"/>
              </a:xfrm>
              <a:prstGeom prst="rect">
                <a:avLst/>
              </a:prstGeom>
              <a:blipFill>
                <a:blip r:embed="rId49" cstate="print"/>
                <a:stretch>
                  <a:fillRect/>
                </a:stretch>
              </a:blipFill>
            </p:spPr>
            <p:txBody>
              <a:bodyPr wrap="square" lIns="0" tIns="0" rIns="0" bIns="0" rtlCol="0"/>
              <a:lstStyle/>
              <a:p>
                <a:endParaRPr/>
              </a:p>
            </p:txBody>
          </p:sp>
          <p:sp>
            <p:nvSpPr>
              <p:cNvPr id="70" name="object 70"/>
              <p:cNvSpPr/>
              <p:nvPr/>
            </p:nvSpPr>
            <p:spPr>
              <a:xfrm>
                <a:off x="6507886" y="7004684"/>
                <a:ext cx="475513" cy="48285"/>
              </a:xfrm>
              <a:prstGeom prst="rect">
                <a:avLst/>
              </a:prstGeom>
              <a:blipFill>
                <a:blip r:embed="rId50" cstate="print"/>
                <a:stretch>
                  <a:fillRect/>
                </a:stretch>
              </a:blipFill>
            </p:spPr>
            <p:txBody>
              <a:bodyPr wrap="square" lIns="0" tIns="0" rIns="0" bIns="0" rtlCol="0"/>
              <a:lstStyle/>
              <a:p>
                <a:endParaRPr/>
              </a:p>
            </p:txBody>
          </p:sp>
          <p:sp>
            <p:nvSpPr>
              <p:cNvPr id="71" name="object 71"/>
              <p:cNvSpPr/>
              <p:nvPr/>
            </p:nvSpPr>
            <p:spPr>
              <a:xfrm>
                <a:off x="5319890" y="5368671"/>
                <a:ext cx="299554" cy="51815"/>
              </a:xfrm>
              <a:prstGeom prst="rect">
                <a:avLst/>
              </a:prstGeom>
              <a:blipFill>
                <a:blip r:embed="rId51" cstate="print"/>
                <a:stretch>
                  <a:fillRect/>
                </a:stretch>
              </a:blipFill>
            </p:spPr>
            <p:txBody>
              <a:bodyPr wrap="square" lIns="0" tIns="0" rIns="0" bIns="0" rtlCol="0"/>
              <a:lstStyle/>
              <a:p>
                <a:endParaRPr/>
              </a:p>
            </p:txBody>
          </p:sp>
          <p:sp>
            <p:nvSpPr>
              <p:cNvPr id="72" name="object 72"/>
              <p:cNvSpPr/>
              <p:nvPr/>
            </p:nvSpPr>
            <p:spPr>
              <a:xfrm>
                <a:off x="5319890" y="7004684"/>
                <a:ext cx="233032" cy="47282"/>
              </a:xfrm>
              <a:prstGeom prst="rect">
                <a:avLst/>
              </a:prstGeom>
              <a:blipFill>
                <a:blip r:embed="rId52" cstate="print"/>
                <a:stretch>
                  <a:fillRect/>
                </a:stretch>
              </a:blipFill>
            </p:spPr>
            <p:txBody>
              <a:bodyPr wrap="square" lIns="0" tIns="0" rIns="0" bIns="0" rtlCol="0"/>
              <a:lstStyle/>
              <a:p>
                <a:endParaRPr/>
              </a:p>
            </p:txBody>
          </p:sp>
          <p:sp>
            <p:nvSpPr>
              <p:cNvPr id="73" name="object 73"/>
              <p:cNvSpPr/>
              <p:nvPr/>
            </p:nvSpPr>
            <p:spPr>
              <a:xfrm>
                <a:off x="5319890" y="6250304"/>
                <a:ext cx="4971973" cy="335280"/>
              </a:xfrm>
              <a:prstGeom prst="rect">
                <a:avLst/>
              </a:prstGeom>
              <a:blipFill>
                <a:blip r:embed="rId53" cstate="print"/>
                <a:stretch>
                  <a:fillRect/>
                </a:stretch>
              </a:blipFill>
            </p:spPr>
            <p:txBody>
              <a:bodyPr wrap="square" lIns="0" tIns="0" rIns="0" bIns="0" rtlCol="0"/>
              <a:lstStyle/>
              <a:p>
                <a:endParaRPr/>
              </a:p>
            </p:txBody>
          </p:sp>
          <p:sp>
            <p:nvSpPr>
              <p:cNvPr id="74" name="object 74"/>
              <p:cNvSpPr/>
              <p:nvPr/>
            </p:nvSpPr>
            <p:spPr>
              <a:xfrm>
                <a:off x="5319890" y="5839586"/>
                <a:ext cx="4971973" cy="335279"/>
              </a:xfrm>
              <a:prstGeom prst="rect">
                <a:avLst/>
              </a:prstGeom>
              <a:blipFill>
                <a:blip r:embed="rId54" cstate="print"/>
                <a:stretch>
                  <a:fillRect/>
                </a:stretch>
              </a:blipFill>
            </p:spPr>
            <p:txBody>
              <a:bodyPr wrap="square" lIns="0" tIns="0" rIns="0" bIns="0" rtlCol="0"/>
              <a:lstStyle/>
              <a:p>
                <a:endParaRPr/>
              </a:p>
            </p:txBody>
          </p:sp>
          <p:sp>
            <p:nvSpPr>
              <p:cNvPr id="75" name="object 75"/>
              <p:cNvSpPr/>
              <p:nvPr/>
            </p:nvSpPr>
            <p:spPr>
              <a:xfrm>
                <a:off x="8763075" y="5368671"/>
                <a:ext cx="873887" cy="387095"/>
              </a:xfrm>
              <a:prstGeom prst="rect">
                <a:avLst/>
              </a:prstGeom>
              <a:blipFill>
                <a:blip r:embed="rId55" cstate="print"/>
                <a:stretch>
                  <a:fillRect/>
                </a:stretch>
              </a:blipFill>
            </p:spPr>
            <p:txBody>
              <a:bodyPr wrap="square" lIns="0" tIns="0" rIns="0" bIns="0" rtlCol="0"/>
              <a:lstStyle/>
              <a:p>
                <a:endParaRPr/>
              </a:p>
            </p:txBody>
          </p:sp>
          <p:sp>
            <p:nvSpPr>
              <p:cNvPr id="76" name="object 76"/>
              <p:cNvSpPr/>
              <p:nvPr/>
            </p:nvSpPr>
            <p:spPr>
              <a:xfrm>
                <a:off x="10802518" y="7220115"/>
                <a:ext cx="235711" cy="6324"/>
              </a:xfrm>
              <a:prstGeom prst="rect">
                <a:avLst/>
              </a:prstGeom>
              <a:blipFill>
                <a:blip r:embed="rId56" cstate="print"/>
                <a:stretch>
                  <a:fillRect/>
                </a:stretch>
              </a:blipFill>
            </p:spPr>
            <p:txBody>
              <a:bodyPr wrap="square" lIns="0" tIns="0" rIns="0" bIns="0" rtlCol="0"/>
              <a:lstStyle/>
              <a:p>
                <a:endParaRPr/>
              </a:p>
            </p:txBody>
          </p:sp>
          <p:sp>
            <p:nvSpPr>
              <p:cNvPr id="77" name="object 77"/>
              <p:cNvSpPr/>
              <p:nvPr/>
            </p:nvSpPr>
            <p:spPr>
              <a:xfrm>
                <a:off x="5321871" y="8145309"/>
                <a:ext cx="5716346" cy="26339"/>
              </a:xfrm>
              <a:prstGeom prst="rect">
                <a:avLst/>
              </a:prstGeom>
              <a:blipFill>
                <a:blip r:embed="rId57" cstate="print"/>
                <a:stretch>
                  <a:fillRect/>
                </a:stretch>
              </a:blipFill>
            </p:spPr>
            <p:txBody>
              <a:bodyPr wrap="square" lIns="0" tIns="0" rIns="0" bIns="0" rtlCol="0"/>
              <a:lstStyle/>
              <a:p>
                <a:endParaRPr/>
              </a:p>
            </p:txBody>
          </p:sp>
          <p:sp>
            <p:nvSpPr>
              <p:cNvPr id="78" name="object 78"/>
              <p:cNvSpPr/>
              <p:nvPr/>
            </p:nvSpPr>
            <p:spPr>
              <a:xfrm>
                <a:off x="10598251" y="7226439"/>
                <a:ext cx="439978" cy="918870"/>
              </a:xfrm>
              <a:prstGeom prst="rect">
                <a:avLst/>
              </a:prstGeom>
              <a:blipFill>
                <a:blip r:embed="rId58" cstate="print"/>
                <a:stretch>
                  <a:fillRect/>
                </a:stretch>
              </a:blipFill>
            </p:spPr>
            <p:txBody>
              <a:bodyPr wrap="square" lIns="0" tIns="0" rIns="0" bIns="0" rtlCol="0"/>
              <a:lstStyle/>
              <a:p>
                <a:endParaRPr/>
              </a:p>
            </p:txBody>
          </p:sp>
          <p:sp>
            <p:nvSpPr>
              <p:cNvPr id="79" name="object 79"/>
              <p:cNvSpPr/>
              <p:nvPr/>
            </p:nvSpPr>
            <p:spPr>
              <a:xfrm>
                <a:off x="9279343" y="7408405"/>
                <a:ext cx="1321917" cy="736904"/>
              </a:xfrm>
              <a:prstGeom prst="rect">
                <a:avLst/>
              </a:prstGeom>
              <a:blipFill>
                <a:blip r:embed="rId59" cstate="print"/>
                <a:stretch>
                  <a:fillRect/>
                </a:stretch>
              </a:blipFill>
            </p:spPr>
            <p:txBody>
              <a:bodyPr wrap="square" lIns="0" tIns="0" rIns="0" bIns="0" rtlCol="0"/>
              <a:lstStyle/>
              <a:p>
                <a:endParaRPr/>
              </a:p>
            </p:txBody>
          </p:sp>
          <p:sp>
            <p:nvSpPr>
              <p:cNvPr id="80" name="object 80"/>
              <p:cNvSpPr/>
              <p:nvPr/>
            </p:nvSpPr>
            <p:spPr>
              <a:xfrm>
                <a:off x="9396120" y="7220115"/>
                <a:ext cx="451421" cy="191300"/>
              </a:xfrm>
              <a:prstGeom prst="rect">
                <a:avLst/>
              </a:prstGeom>
              <a:blipFill>
                <a:blip r:embed="rId60" cstate="print"/>
                <a:stretch>
                  <a:fillRect/>
                </a:stretch>
              </a:blipFill>
            </p:spPr>
            <p:txBody>
              <a:bodyPr wrap="square" lIns="0" tIns="0" rIns="0" bIns="0" rtlCol="0"/>
              <a:lstStyle/>
              <a:p>
                <a:endParaRPr/>
              </a:p>
            </p:txBody>
          </p:sp>
          <p:sp>
            <p:nvSpPr>
              <p:cNvPr id="81" name="object 81"/>
              <p:cNvSpPr/>
              <p:nvPr/>
            </p:nvSpPr>
            <p:spPr>
              <a:xfrm>
                <a:off x="5321871" y="7408405"/>
                <a:ext cx="3960469" cy="371459"/>
              </a:xfrm>
              <a:prstGeom prst="rect">
                <a:avLst/>
              </a:prstGeom>
              <a:blipFill>
                <a:blip r:embed="rId61" cstate="print"/>
                <a:stretch>
                  <a:fillRect/>
                </a:stretch>
              </a:blipFill>
            </p:spPr>
            <p:txBody>
              <a:bodyPr wrap="square" lIns="0" tIns="0" rIns="0" bIns="0" rtlCol="0"/>
              <a:lstStyle/>
              <a:p>
                <a:endParaRPr/>
              </a:p>
            </p:txBody>
          </p:sp>
          <p:sp>
            <p:nvSpPr>
              <p:cNvPr id="82" name="object 82"/>
              <p:cNvSpPr/>
              <p:nvPr/>
            </p:nvSpPr>
            <p:spPr>
              <a:xfrm>
                <a:off x="5321871" y="7960334"/>
                <a:ext cx="3960469" cy="184975"/>
              </a:xfrm>
              <a:prstGeom prst="rect">
                <a:avLst/>
              </a:prstGeom>
              <a:blipFill>
                <a:blip r:embed="rId62" cstate="print"/>
                <a:stretch>
                  <a:fillRect/>
                </a:stretch>
              </a:blipFill>
            </p:spPr>
            <p:txBody>
              <a:bodyPr wrap="square" lIns="0" tIns="0" rIns="0" bIns="0" rtlCol="0"/>
              <a:lstStyle/>
              <a:p>
                <a:endParaRPr/>
              </a:p>
            </p:txBody>
          </p:sp>
          <p:sp>
            <p:nvSpPr>
              <p:cNvPr id="83" name="object 83"/>
              <p:cNvSpPr/>
              <p:nvPr/>
            </p:nvSpPr>
            <p:spPr>
              <a:xfrm>
                <a:off x="7938375" y="7220115"/>
                <a:ext cx="502793" cy="191300"/>
              </a:xfrm>
              <a:prstGeom prst="rect">
                <a:avLst/>
              </a:prstGeom>
              <a:blipFill>
                <a:blip r:embed="rId63" cstate="print"/>
                <a:stretch>
                  <a:fillRect/>
                </a:stretch>
              </a:blipFill>
            </p:spPr>
            <p:txBody>
              <a:bodyPr wrap="square" lIns="0" tIns="0" rIns="0" bIns="0" rtlCol="0"/>
              <a:lstStyle/>
              <a:p>
                <a:endParaRPr/>
              </a:p>
            </p:txBody>
          </p:sp>
          <p:sp>
            <p:nvSpPr>
              <p:cNvPr id="84" name="object 84"/>
              <p:cNvSpPr/>
              <p:nvPr/>
            </p:nvSpPr>
            <p:spPr>
              <a:xfrm>
                <a:off x="6507886" y="7220115"/>
                <a:ext cx="475513" cy="191300"/>
              </a:xfrm>
              <a:prstGeom prst="rect">
                <a:avLst/>
              </a:prstGeom>
              <a:blipFill>
                <a:blip r:embed="rId64" cstate="print"/>
                <a:stretch>
                  <a:fillRect/>
                </a:stretch>
              </a:blipFill>
            </p:spPr>
            <p:txBody>
              <a:bodyPr wrap="square" lIns="0" tIns="0" rIns="0" bIns="0" rtlCol="0"/>
              <a:lstStyle/>
              <a:p>
                <a:endParaRPr/>
              </a:p>
            </p:txBody>
          </p:sp>
          <p:sp>
            <p:nvSpPr>
              <p:cNvPr id="85" name="object 85"/>
              <p:cNvSpPr/>
              <p:nvPr/>
            </p:nvSpPr>
            <p:spPr>
              <a:xfrm>
                <a:off x="5321871" y="7776857"/>
                <a:ext cx="1700936" cy="186474"/>
              </a:xfrm>
              <a:prstGeom prst="rect">
                <a:avLst/>
              </a:prstGeom>
              <a:blipFill>
                <a:blip r:embed="rId65" cstate="print"/>
                <a:stretch>
                  <a:fillRect/>
                </a:stretch>
              </a:blipFill>
            </p:spPr>
            <p:txBody>
              <a:bodyPr wrap="square" lIns="0" tIns="0" rIns="0" bIns="0" rtlCol="0"/>
              <a:lstStyle/>
              <a:p>
                <a:endParaRPr/>
              </a:p>
            </p:txBody>
          </p:sp>
          <p:sp>
            <p:nvSpPr>
              <p:cNvPr id="86" name="object 86"/>
              <p:cNvSpPr/>
              <p:nvPr/>
            </p:nvSpPr>
            <p:spPr>
              <a:xfrm>
                <a:off x="5321871" y="7220115"/>
                <a:ext cx="231051" cy="191300"/>
              </a:xfrm>
              <a:prstGeom prst="rect">
                <a:avLst/>
              </a:prstGeom>
              <a:blipFill>
                <a:blip r:embed="rId66" cstate="print"/>
                <a:stretch>
                  <a:fillRect/>
                </a:stretch>
              </a:blipFill>
            </p:spPr>
            <p:txBody>
              <a:bodyPr wrap="square" lIns="0" tIns="0" rIns="0" bIns="0" rtlCol="0"/>
              <a:lstStyle/>
              <a:p>
                <a:endParaRPr/>
              </a:p>
            </p:txBody>
          </p:sp>
          <p:sp>
            <p:nvSpPr>
              <p:cNvPr id="87" name="object 87"/>
              <p:cNvSpPr/>
              <p:nvPr/>
            </p:nvSpPr>
            <p:spPr>
              <a:xfrm>
                <a:off x="5319890" y="6669405"/>
                <a:ext cx="4939690" cy="550722"/>
              </a:xfrm>
              <a:prstGeom prst="rect">
                <a:avLst/>
              </a:prstGeom>
              <a:blipFill>
                <a:blip r:embed="rId67" cstate="print"/>
                <a:stretch>
                  <a:fillRect/>
                </a:stretch>
              </a:blipFill>
            </p:spPr>
            <p:txBody>
              <a:bodyPr wrap="square" lIns="0" tIns="0" rIns="0" bIns="0" rtlCol="0"/>
              <a:lstStyle/>
              <a:p>
                <a:endParaRPr/>
              </a:p>
            </p:txBody>
          </p:sp>
          <p:sp>
            <p:nvSpPr>
              <p:cNvPr id="88" name="object 88"/>
              <p:cNvSpPr/>
              <p:nvPr/>
            </p:nvSpPr>
            <p:spPr>
              <a:xfrm>
                <a:off x="5552922" y="6831139"/>
                <a:ext cx="954963" cy="173558"/>
              </a:xfrm>
              <a:prstGeom prst="rect">
                <a:avLst/>
              </a:prstGeom>
              <a:blipFill>
                <a:blip r:embed="rId68" cstate="print"/>
                <a:stretch>
                  <a:fillRect/>
                </a:stretch>
              </a:blipFill>
            </p:spPr>
            <p:txBody>
              <a:bodyPr wrap="square" lIns="0" tIns="0" rIns="0" bIns="0" rtlCol="0"/>
              <a:lstStyle/>
              <a:p>
                <a:endParaRPr/>
              </a:p>
            </p:txBody>
          </p:sp>
          <p:sp>
            <p:nvSpPr>
              <p:cNvPr id="89" name="object 89"/>
              <p:cNvSpPr/>
              <p:nvPr/>
            </p:nvSpPr>
            <p:spPr>
              <a:xfrm>
                <a:off x="5552922" y="7220115"/>
                <a:ext cx="954963" cy="262216"/>
              </a:xfrm>
              <a:prstGeom prst="rect">
                <a:avLst/>
              </a:prstGeom>
              <a:blipFill>
                <a:blip r:embed="rId69" cstate="print"/>
                <a:stretch>
                  <a:fillRect/>
                </a:stretch>
              </a:blipFill>
            </p:spPr>
            <p:txBody>
              <a:bodyPr wrap="square" lIns="0" tIns="0" rIns="0" bIns="0" rtlCol="0"/>
              <a:lstStyle/>
              <a:p>
                <a:endParaRPr/>
              </a:p>
            </p:txBody>
          </p:sp>
          <p:sp>
            <p:nvSpPr>
              <p:cNvPr id="90" name="object 90"/>
              <p:cNvSpPr/>
              <p:nvPr/>
            </p:nvSpPr>
            <p:spPr>
              <a:xfrm>
                <a:off x="5588355" y="6862203"/>
                <a:ext cx="848360" cy="554355"/>
              </a:xfrm>
              <a:custGeom>
                <a:avLst/>
                <a:gdLst/>
                <a:ahLst/>
                <a:cxnLst/>
                <a:rect l="l" t="t" r="r" b="b"/>
                <a:pathLst>
                  <a:path w="848360"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1" name="object 91"/>
              <p:cNvSpPr/>
              <p:nvPr/>
            </p:nvSpPr>
            <p:spPr>
              <a:xfrm>
                <a:off x="6983400" y="6831139"/>
                <a:ext cx="954976" cy="651192"/>
              </a:xfrm>
              <a:prstGeom prst="rect">
                <a:avLst/>
              </a:prstGeom>
              <a:blipFill>
                <a:blip r:embed="rId70" cstate="print"/>
                <a:stretch>
                  <a:fillRect/>
                </a:stretch>
              </a:blipFill>
            </p:spPr>
            <p:txBody>
              <a:bodyPr wrap="square" lIns="0" tIns="0" rIns="0" bIns="0" rtlCol="0"/>
              <a:lstStyle/>
              <a:p>
                <a:endParaRPr/>
              </a:p>
            </p:txBody>
          </p:sp>
          <p:sp>
            <p:nvSpPr>
              <p:cNvPr id="92" name="object 92"/>
              <p:cNvSpPr/>
              <p:nvPr/>
            </p:nvSpPr>
            <p:spPr>
              <a:xfrm>
                <a:off x="7018832"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3" name="object 93"/>
              <p:cNvSpPr/>
              <p:nvPr/>
            </p:nvSpPr>
            <p:spPr>
              <a:xfrm>
                <a:off x="8441156" y="6831139"/>
                <a:ext cx="954963" cy="651192"/>
              </a:xfrm>
              <a:prstGeom prst="rect">
                <a:avLst/>
              </a:prstGeom>
              <a:blipFill>
                <a:blip r:embed="rId71" cstate="print"/>
                <a:stretch>
                  <a:fillRect/>
                </a:stretch>
              </a:blipFill>
            </p:spPr>
            <p:txBody>
              <a:bodyPr wrap="square" lIns="0" tIns="0" rIns="0" bIns="0" rtlCol="0"/>
              <a:lstStyle/>
              <a:p>
                <a:endParaRPr/>
              </a:p>
            </p:txBody>
          </p:sp>
          <p:sp>
            <p:nvSpPr>
              <p:cNvPr id="94" name="object 94"/>
              <p:cNvSpPr/>
              <p:nvPr/>
            </p:nvSpPr>
            <p:spPr>
              <a:xfrm>
                <a:off x="8476589"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5" name="object 95"/>
              <p:cNvSpPr/>
              <p:nvPr/>
            </p:nvSpPr>
            <p:spPr>
              <a:xfrm>
                <a:off x="9847541" y="6831139"/>
                <a:ext cx="954976" cy="388988"/>
              </a:xfrm>
              <a:prstGeom prst="rect">
                <a:avLst/>
              </a:prstGeom>
              <a:blipFill>
                <a:blip r:embed="rId72" cstate="print"/>
                <a:stretch>
                  <a:fillRect/>
                </a:stretch>
              </a:blipFill>
            </p:spPr>
            <p:txBody>
              <a:bodyPr wrap="square" lIns="0" tIns="0" rIns="0" bIns="0" rtlCol="0"/>
              <a:lstStyle/>
              <a:p>
                <a:endParaRPr/>
              </a:p>
            </p:txBody>
          </p:sp>
          <p:sp>
            <p:nvSpPr>
              <p:cNvPr id="96" name="object 96"/>
              <p:cNvSpPr/>
              <p:nvPr/>
            </p:nvSpPr>
            <p:spPr>
              <a:xfrm>
                <a:off x="9847541" y="6831139"/>
                <a:ext cx="412038" cy="173558"/>
              </a:xfrm>
              <a:prstGeom prst="rect">
                <a:avLst/>
              </a:prstGeom>
              <a:blipFill>
                <a:blip r:embed="rId73" cstate="print"/>
                <a:stretch>
                  <a:fillRect/>
                </a:stretch>
              </a:blipFill>
            </p:spPr>
            <p:txBody>
              <a:bodyPr wrap="square" lIns="0" tIns="0" rIns="0" bIns="0" rtlCol="0"/>
              <a:lstStyle/>
              <a:p>
                <a:endParaRPr/>
              </a:p>
            </p:txBody>
          </p:sp>
          <p:sp>
            <p:nvSpPr>
              <p:cNvPr id="97" name="object 97"/>
              <p:cNvSpPr/>
              <p:nvPr/>
            </p:nvSpPr>
            <p:spPr>
              <a:xfrm>
                <a:off x="9847541" y="7220115"/>
                <a:ext cx="954976" cy="262216"/>
              </a:xfrm>
              <a:prstGeom prst="rect">
                <a:avLst/>
              </a:prstGeom>
              <a:blipFill>
                <a:blip r:embed="rId74" cstate="print"/>
                <a:stretch>
                  <a:fillRect/>
                </a:stretch>
              </a:blipFill>
            </p:spPr>
            <p:txBody>
              <a:bodyPr wrap="square" lIns="0" tIns="0" rIns="0" bIns="0" rtlCol="0"/>
              <a:lstStyle/>
              <a:p>
                <a:endParaRPr/>
              </a:p>
            </p:txBody>
          </p:sp>
          <p:sp>
            <p:nvSpPr>
              <p:cNvPr id="98" name="object 98"/>
              <p:cNvSpPr/>
              <p:nvPr/>
            </p:nvSpPr>
            <p:spPr>
              <a:xfrm>
                <a:off x="9882975"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9" name="object 99"/>
              <p:cNvSpPr/>
              <p:nvPr/>
            </p:nvSpPr>
            <p:spPr>
              <a:xfrm>
                <a:off x="5319890" y="4960645"/>
                <a:ext cx="2313749" cy="795121"/>
              </a:xfrm>
              <a:prstGeom prst="rect">
                <a:avLst/>
              </a:prstGeom>
              <a:blipFill>
                <a:blip r:embed="rId75" cstate="print"/>
                <a:stretch>
                  <a:fillRect/>
                </a:stretch>
              </a:blipFill>
            </p:spPr>
            <p:txBody>
              <a:bodyPr wrap="square" lIns="0" tIns="0" rIns="0" bIns="0" rtlCol="0"/>
              <a:lstStyle/>
              <a:p>
                <a:endParaRPr/>
              </a:p>
            </p:txBody>
          </p:sp>
          <p:sp>
            <p:nvSpPr>
              <p:cNvPr id="100" name="object 100"/>
              <p:cNvSpPr/>
              <p:nvPr/>
            </p:nvSpPr>
            <p:spPr>
              <a:xfrm>
                <a:off x="5619445" y="5420474"/>
                <a:ext cx="1129423" cy="293611"/>
              </a:xfrm>
              <a:prstGeom prst="rect">
                <a:avLst/>
              </a:prstGeom>
              <a:blipFill>
                <a:blip r:embed="rId76" cstate="print"/>
                <a:stretch>
                  <a:fillRect/>
                </a:stretch>
              </a:blipFill>
            </p:spPr>
            <p:txBody>
              <a:bodyPr wrap="square" lIns="0" tIns="0" rIns="0" bIns="0" rtlCol="0"/>
              <a:lstStyle/>
              <a:p>
                <a:endParaRPr/>
              </a:p>
            </p:txBody>
          </p:sp>
          <p:sp>
            <p:nvSpPr>
              <p:cNvPr id="101" name="object 101"/>
              <p:cNvSpPr/>
              <p:nvPr/>
            </p:nvSpPr>
            <p:spPr>
              <a:xfrm>
                <a:off x="5637784" y="4974615"/>
                <a:ext cx="1048385" cy="685165"/>
              </a:xfrm>
              <a:custGeom>
                <a:avLst/>
                <a:gdLst/>
                <a:ahLst/>
                <a:cxnLst/>
                <a:rect l="l" t="t" r="r" b="b"/>
                <a:pathLst>
                  <a:path w="1048384" h="685164">
                    <a:moveTo>
                      <a:pt x="1047826" y="685126"/>
                    </a:moveTo>
                    <a:lnTo>
                      <a:pt x="0" y="685126"/>
                    </a:lnTo>
                    <a:lnTo>
                      <a:pt x="520090" y="0"/>
                    </a:lnTo>
                    <a:lnTo>
                      <a:pt x="1047826" y="685126"/>
                    </a:lnTo>
                    <a:close/>
                  </a:path>
                </a:pathLst>
              </a:custGeom>
              <a:ln w="23660">
                <a:solidFill>
                  <a:srgbClr val="FFFFFF"/>
                </a:solidFill>
              </a:ln>
            </p:spPr>
            <p:txBody>
              <a:bodyPr wrap="square" lIns="0" tIns="0" rIns="0" bIns="0" rtlCol="0"/>
              <a:lstStyle/>
              <a:p>
                <a:endParaRPr/>
              </a:p>
            </p:txBody>
          </p:sp>
          <p:sp>
            <p:nvSpPr>
              <p:cNvPr id="102" name="object 102"/>
              <p:cNvSpPr/>
              <p:nvPr/>
            </p:nvSpPr>
            <p:spPr>
              <a:xfrm>
                <a:off x="7633639" y="5007292"/>
                <a:ext cx="1129423" cy="753452"/>
              </a:xfrm>
              <a:prstGeom prst="rect">
                <a:avLst/>
              </a:prstGeom>
              <a:blipFill>
                <a:blip r:embed="rId77" cstate="print"/>
                <a:stretch>
                  <a:fillRect/>
                </a:stretch>
              </a:blipFill>
            </p:spPr>
            <p:txBody>
              <a:bodyPr wrap="square" lIns="0" tIns="0" rIns="0" bIns="0" rtlCol="0"/>
              <a:lstStyle/>
              <a:p>
                <a:endParaRPr/>
              </a:p>
            </p:txBody>
          </p:sp>
          <p:sp>
            <p:nvSpPr>
              <p:cNvPr id="103" name="object 103"/>
              <p:cNvSpPr/>
              <p:nvPr/>
            </p:nvSpPr>
            <p:spPr>
              <a:xfrm>
                <a:off x="7651966" y="5021275"/>
                <a:ext cx="1048385" cy="685165"/>
              </a:xfrm>
              <a:custGeom>
                <a:avLst/>
                <a:gdLst/>
                <a:ahLst/>
                <a:cxnLst/>
                <a:rect l="l" t="t" r="r" b="b"/>
                <a:pathLst>
                  <a:path w="1048384" h="685164">
                    <a:moveTo>
                      <a:pt x="1047838" y="685126"/>
                    </a:moveTo>
                    <a:lnTo>
                      <a:pt x="0" y="685126"/>
                    </a:lnTo>
                    <a:lnTo>
                      <a:pt x="520103" y="0"/>
                    </a:lnTo>
                    <a:lnTo>
                      <a:pt x="1047838" y="685126"/>
                    </a:lnTo>
                    <a:close/>
                  </a:path>
                </a:pathLst>
              </a:custGeom>
              <a:ln w="23660">
                <a:solidFill>
                  <a:srgbClr val="FFFFFF"/>
                </a:solidFill>
              </a:ln>
            </p:spPr>
            <p:txBody>
              <a:bodyPr wrap="square" lIns="0" tIns="0" rIns="0" bIns="0" rtlCol="0"/>
              <a:lstStyle/>
              <a:p>
                <a:endParaRPr/>
              </a:p>
            </p:txBody>
          </p:sp>
          <p:sp>
            <p:nvSpPr>
              <p:cNvPr id="104" name="object 104"/>
              <p:cNvSpPr/>
              <p:nvPr/>
            </p:nvSpPr>
            <p:spPr>
              <a:xfrm>
                <a:off x="9636962" y="5085511"/>
                <a:ext cx="1129411" cy="283146"/>
              </a:xfrm>
              <a:prstGeom prst="rect">
                <a:avLst/>
              </a:prstGeom>
              <a:blipFill>
                <a:blip r:embed="rId78" cstate="print"/>
                <a:stretch>
                  <a:fillRect/>
                </a:stretch>
              </a:blipFill>
            </p:spPr>
            <p:txBody>
              <a:bodyPr wrap="square" lIns="0" tIns="0" rIns="0" bIns="0" rtlCol="0"/>
              <a:lstStyle/>
              <a:p>
                <a:endParaRPr/>
              </a:p>
            </p:txBody>
          </p:sp>
          <p:sp>
            <p:nvSpPr>
              <p:cNvPr id="105" name="object 105"/>
              <p:cNvSpPr/>
              <p:nvPr/>
            </p:nvSpPr>
            <p:spPr>
              <a:xfrm>
                <a:off x="9636962" y="5085511"/>
                <a:ext cx="651332" cy="75120"/>
              </a:xfrm>
              <a:prstGeom prst="rect">
                <a:avLst/>
              </a:prstGeom>
              <a:blipFill>
                <a:blip r:embed="rId79" cstate="print"/>
                <a:stretch>
                  <a:fillRect/>
                </a:stretch>
              </a:blipFill>
            </p:spPr>
            <p:txBody>
              <a:bodyPr wrap="square" lIns="0" tIns="0" rIns="0" bIns="0" rtlCol="0"/>
              <a:lstStyle/>
              <a:p>
                <a:endParaRPr/>
              </a:p>
            </p:txBody>
          </p:sp>
          <p:sp>
            <p:nvSpPr>
              <p:cNvPr id="106" name="object 106"/>
              <p:cNvSpPr/>
              <p:nvPr/>
            </p:nvSpPr>
            <p:spPr>
              <a:xfrm>
                <a:off x="9636962" y="5007305"/>
                <a:ext cx="1129410" cy="78206"/>
              </a:xfrm>
              <a:prstGeom prst="rect">
                <a:avLst/>
              </a:prstGeom>
              <a:blipFill>
                <a:blip r:embed="rId80" cstate="print"/>
                <a:stretch>
                  <a:fillRect/>
                </a:stretch>
              </a:blipFill>
            </p:spPr>
            <p:txBody>
              <a:bodyPr wrap="square" lIns="0" tIns="0" rIns="0" bIns="0" rtlCol="0"/>
              <a:lstStyle/>
              <a:p>
                <a:endParaRPr/>
              </a:p>
            </p:txBody>
          </p:sp>
          <p:sp>
            <p:nvSpPr>
              <p:cNvPr id="107" name="object 107"/>
              <p:cNvSpPr/>
              <p:nvPr/>
            </p:nvSpPr>
            <p:spPr>
              <a:xfrm>
                <a:off x="9636962" y="5368671"/>
                <a:ext cx="1129411" cy="392074"/>
              </a:xfrm>
              <a:prstGeom prst="rect">
                <a:avLst/>
              </a:prstGeom>
              <a:blipFill>
                <a:blip r:embed="rId81" cstate="print"/>
                <a:stretch>
                  <a:fillRect/>
                </a:stretch>
              </a:blipFill>
            </p:spPr>
            <p:txBody>
              <a:bodyPr wrap="square" lIns="0" tIns="0" rIns="0" bIns="0" rtlCol="0"/>
              <a:lstStyle/>
              <a:p>
                <a:endParaRPr/>
              </a:p>
            </p:txBody>
          </p:sp>
          <p:sp>
            <p:nvSpPr>
              <p:cNvPr id="108" name="object 108"/>
              <p:cNvSpPr/>
              <p:nvPr/>
            </p:nvSpPr>
            <p:spPr>
              <a:xfrm>
                <a:off x="9636962" y="5420486"/>
                <a:ext cx="654900" cy="335279"/>
              </a:xfrm>
              <a:prstGeom prst="rect">
                <a:avLst/>
              </a:prstGeom>
              <a:blipFill>
                <a:blip r:embed="rId82" cstate="print"/>
                <a:stretch>
                  <a:fillRect/>
                </a:stretch>
              </a:blipFill>
            </p:spPr>
            <p:txBody>
              <a:bodyPr wrap="square" lIns="0" tIns="0" rIns="0" bIns="0" rtlCol="0"/>
              <a:lstStyle/>
              <a:p>
                <a:endParaRPr/>
              </a:p>
            </p:txBody>
          </p:sp>
          <p:sp>
            <p:nvSpPr>
              <p:cNvPr id="109" name="object 109"/>
              <p:cNvSpPr/>
              <p:nvPr/>
            </p:nvSpPr>
            <p:spPr>
              <a:xfrm>
                <a:off x="9655288" y="5021275"/>
                <a:ext cx="1048385" cy="685165"/>
              </a:xfrm>
              <a:custGeom>
                <a:avLst/>
                <a:gdLst/>
                <a:ahLst/>
                <a:cxnLst/>
                <a:rect l="l" t="t" r="r" b="b"/>
                <a:pathLst>
                  <a:path w="1048384" h="685164">
                    <a:moveTo>
                      <a:pt x="1047838" y="685126"/>
                    </a:moveTo>
                    <a:lnTo>
                      <a:pt x="0" y="685126"/>
                    </a:lnTo>
                    <a:lnTo>
                      <a:pt x="520103" y="0"/>
                    </a:lnTo>
                    <a:lnTo>
                      <a:pt x="1047838" y="685126"/>
                    </a:lnTo>
                    <a:close/>
                  </a:path>
                </a:pathLst>
              </a:custGeom>
              <a:ln w="23660">
                <a:solidFill>
                  <a:srgbClr val="FFFFFF"/>
                </a:solidFill>
              </a:ln>
            </p:spPr>
            <p:txBody>
              <a:bodyPr wrap="square" lIns="0" tIns="0" rIns="0" bIns="0" rtlCol="0"/>
              <a:lstStyle/>
              <a:p>
                <a:endParaRPr/>
              </a:p>
            </p:txBody>
          </p:sp>
          <p:sp>
            <p:nvSpPr>
              <p:cNvPr id="110" name="object 110"/>
              <p:cNvSpPr txBox="1"/>
              <p:nvPr/>
            </p:nvSpPr>
            <p:spPr>
              <a:xfrm>
                <a:off x="6294983" y="2910763"/>
                <a:ext cx="1744345" cy="196215"/>
              </a:xfrm>
              <a:prstGeom prst="rect">
                <a:avLst/>
              </a:prstGeom>
            </p:spPr>
            <p:txBody>
              <a:bodyPr vert="horz" wrap="square" lIns="0" tIns="0" rIns="0" bIns="0" rtlCol="0">
                <a:spAutoFit/>
              </a:bodyPr>
              <a:lstStyle/>
              <a:p>
                <a:pPr marL="12700">
                  <a:lnSpc>
                    <a:spcPct val="100000"/>
                  </a:lnSpc>
                </a:pPr>
                <a:r>
                  <a:rPr sz="1200" b="1" spc="40" dirty="0">
                    <a:solidFill>
                      <a:srgbClr val="FFFFFF"/>
                    </a:solidFill>
                    <a:latin typeface="Calibri"/>
                    <a:cs typeface="Calibri"/>
                  </a:rPr>
                  <a:t>Abschluss </a:t>
                </a:r>
                <a:r>
                  <a:rPr sz="1200" b="1" spc="15" dirty="0">
                    <a:solidFill>
                      <a:srgbClr val="FFFFFF"/>
                    </a:solidFill>
                    <a:latin typeface="Calibri"/>
                    <a:cs typeface="Calibri"/>
                  </a:rPr>
                  <a:t>der</a:t>
                </a:r>
                <a:r>
                  <a:rPr sz="1200" b="1" spc="-5" dirty="0">
                    <a:solidFill>
                      <a:srgbClr val="FFFFFF"/>
                    </a:solidFill>
                    <a:latin typeface="Calibri"/>
                    <a:cs typeface="Calibri"/>
                  </a:rPr>
                  <a:t> </a:t>
                </a:r>
                <a:r>
                  <a:rPr sz="1200" b="1" spc="25" dirty="0">
                    <a:solidFill>
                      <a:srgbClr val="FFFFFF"/>
                    </a:solidFill>
                    <a:latin typeface="Calibri"/>
                    <a:cs typeface="Calibri"/>
                  </a:rPr>
                  <a:t>Berufsreife</a:t>
                </a:r>
                <a:endParaRPr sz="1200">
                  <a:latin typeface="Calibri"/>
                  <a:cs typeface="Calibri"/>
                </a:endParaRPr>
              </a:p>
            </p:txBody>
          </p:sp>
          <p:sp>
            <p:nvSpPr>
              <p:cNvPr id="111" name="object 111"/>
              <p:cNvSpPr/>
              <p:nvPr/>
            </p:nvSpPr>
            <p:spPr>
              <a:xfrm>
                <a:off x="9399854" y="3585705"/>
                <a:ext cx="1503870" cy="628611"/>
              </a:xfrm>
              <a:prstGeom prst="rect">
                <a:avLst/>
              </a:prstGeom>
              <a:blipFill>
                <a:blip r:embed="rId83" cstate="print"/>
                <a:stretch>
                  <a:fillRect/>
                </a:stretch>
              </a:blipFill>
            </p:spPr>
            <p:txBody>
              <a:bodyPr wrap="square" lIns="0" tIns="0" rIns="0" bIns="0" rtlCol="0"/>
              <a:lstStyle/>
              <a:p>
                <a:endParaRPr/>
              </a:p>
            </p:txBody>
          </p:sp>
          <p:sp>
            <p:nvSpPr>
              <p:cNvPr id="112" name="object 112"/>
              <p:cNvSpPr/>
              <p:nvPr/>
            </p:nvSpPr>
            <p:spPr>
              <a:xfrm>
                <a:off x="9399854" y="3995521"/>
                <a:ext cx="892009" cy="218795"/>
              </a:xfrm>
              <a:prstGeom prst="rect">
                <a:avLst/>
              </a:prstGeom>
              <a:blipFill>
                <a:blip r:embed="rId84" cstate="print"/>
                <a:stretch>
                  <a:fillRect/>
                </a:stretch>
              </a:blipFill>
            </p:spPr>
            <p:txBody>
              <a:bodyPr wrap="square" lIns="0" tIns="0" rIns="0" bIns="0" rtlCol="0"/>
              <a:lstStyle/>
              <a:p>
                <a:endParaRPr/>
              </a:p>
            </p:txBody>
          </p:sp>
          <p:sp>
            <p:nvSpPr>
              <p:cNvPr id="113" name="object 113"/>
              <p:cNvSpPr/>
              <p:nvPr/>
            </p:nvSpPr>
            <p:spPr>
              <a:xfrm>
                <a:off x="9399854" y="3585705"/>
                <a:ext cx="892009" cy="334378"/>
              </a:xfrm>
              <a:prstGeom prst="rect">
                <a:avLst/>
              </a:prstGeom>
              <a:blipFill>
                <a:blip r:embed="rId85" cstate="print"/>
                <a:stretch>
                  <a:fillRect/>
                </a:stretch>
              </a:blipFill>
            </p:spPr>
            <p:txBody>
              <a:bodyPr wrap="square" lIns="0" tIns="0" rIns="0" bIns="0" rtlCol="0"/>
              <a:lstStyle/>
              <a:p>
                <a:endParaRPr/>
              </a:p>
            </p:txBody>
          </p:sp>
          <p:sp>
            <p:nvSpPr>
              <p:cNvPr id="114" name="object 114"/>
              <p:cNvSpPr/>
              <p:nvPr/>
            </p:nvSpPr>
            <p:spPr>
              <a:xfrm>
                <a:off x="9412871" y="3598722"/>
                <a:ext cx="1409700" cy="535305"/>
              </a:xfrm>
              <a:custGeom>
                <a:avLst/>
                <a:gdLst/>
                <a:ahLst/>
                <a:cxnLst/>
                <a:rect l="l" t="t" r="r" b="b"/>
                <a:pathLst>
                  <a:path w="1409700" h="535304">
                    <a:moveTo>
                      <a:pt x="1308760" y="0"/>
                    </a:moveTo>
                    <a:lnTo>
                      <a:pt x="100583" y="0"/>
                    </a:ln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308760" y="535152"/>
                    </a:lnTo>
                    <a:lnTo>
                      <a:pt x="1366910" y="533580"/>
                    </a:lnTo>
                    <a:lnTo>
                      <a:pt x="1396771" y="522579"/>
                    </a:lnTo>
                    <a:lnTo>
                      <a:pt x="1407772" y="492718"/>
                    </a:lnTo>
                    <a:lnTo>
                      <a:pt x="1409344" y="434568"/>
                    </a:lnTo>
                    <a:lnTo>
                      <a:pt x="1409344" y="100584"/>
                    </a:lnTo>
                    <a:lnTo>
                      <a:pt x="1407772" y="42433"/>
                    </a:lnTo>
                    <a:lnTo>
                      <a:pt x="1396771" y="12572"/>
                    </a:lnTo>
                    <a:lnTo>
                      <a:pt x="1366910" y="1571"/>
                    </a:lnTo>
                    <a:lnTo>
                      <a:pt x="1308760" y="0"/>
                    </a:lnTo>
                    <a:close/>
                  </a:path>
                </a:pathLst>
              </a:custGeom>
              <a:solidFill>
                <a:srgbClr val="FFFFFF"/>
              </a:solidFill>
            </p:spPr>
            <p:txBody>
              <a:bodyPr wrap="square" lIns="0" tIns="0" rIns="0" bIns="0" rtlCol="0"/>
              <a:lstStyle/>
              <a:p>
                <a:endParaRPr/>
              </a:p>
            </p:txBody>
          </p:sp>
          <p:sp>
            <p:nvSpPr>
              <p:cNvPr id="115" name="object 115"/>
              <p:cNvSpPr/>
              <p:nvPr/>
            </p:nvSpPr>
            <p:spPr>
              <a:xfrm>
                <a:off x="9412871" y="3598722"/>
                <a:ext cx="1409700" cy="535305"/>
              </a:xfrm>
              <a:custGeom>
                <a:avLst/>
                <a:gdLst/>
                <a:ahLst/>
                <a:cxnLst/>
                <a:rect l="l" t="t" r="r" b="b"/>
                <a:pathLst>
                  <a:path w="1409700" h="535304">
                    <a:moveTo>
                      <a:pt x="100583" y="0"/>
                    </a:move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308760" y="535152"/>
                    </a:lnTo>
                    <a:lnTo>
                      <a:pt x="1366910" y="533580"/>
                    </a:lnTo>
                    <a:lnTo>
                      <a:pt x="1396771" y="522579"/>
                    </a:lnTo>
                    <a:lnTo>
                      <a:pt x="1407772" y="492718"/>
                    </a:lnTo>
                    <a:lnTo>
                      <a:pt x="1409344" y="434568"/>
                    </a:lnTo>
                    <a:lnTo>
                      <a:pt x="1409344" y="100584"/>
                    </a:lnTo>
                    <a:lnTo>
                      <a:pt x="1407772" y="42433"/>
                    </a:lnTo>
                    <a:lnTo>
                      <a:pt x="1396771" y="12572"/>
                    </a:lnTo>
                    <a:lnTo>
                      <a:pt x="1366910" y="1571"/>
                    </a:lnTo>
                    <a:lnTo>
                      <a:pt x="1308760" y="0"/>
                    </a:lnTo>
                    <a:lnTo>
                      <a:pt x="100583" y="0"/>
                    </a:lnTo>
                    <a:close/>
                  </a:path>
                </a:pathLst>
              </a:custGeom>
              <a:ln w="23660">
                <a:solidFill>
                  <a:srgbClr val="FFFFFF"/>
                </a:solidFill>
              </a:ln>
            </p:spPr>
            <p:txBody>
              <a:bodyPr wrap="square" lIns="0" tIns="0" rIns="0" bIns="0" rtlCol="0"/>
              <a:lstStyle/>
              <a:p>
                <a:endParaRPr/>
              </a:p>
            </p:txBody>
          </p:sp>
          <p:sp>
            <p:nvSpPr>
              <p:cNvPr id="116" name="object 116"/>
              <p:cNvSpPr txBox="1"/>
              <p:nvPr/>
            </p:nvSpPr>
            <p:spPr>
              <a:xfrm>
                <a:off x="9521673" y="3744340"/>
                <a:ext cx="1048614" cy="246221"/>
              </a:xfrm>
              <a:prstGeom prst="rect">
                <a:avLst/>
              </a:prstGeom>
            </p:spPr>
            <p:txBody>
              <a:bodyPr vert="horz" wrap="square" lIns="0" tIns="0" rIns="0" bIns="0" rtlCol="0">
                <a:spAutoFit/>
              </a:bodyPr>
              <a:lstStyle/>
              <a:p>
                <a:pPr marL="12700">
                  <a:lnSpc>
                    <a:spcPct val="100000"/>
                  </a:lnSpc>
                </a:pPr>
                <a:r>
                  <a:rPr sz="1600" spc="35" dirty="0">
                    <a:solidFill>
                      <a:srgbClr val="0076A4"/>
                    </a:solidFill>
                    <a:latin typeface="Calibri"/>
                    <a:cs typeface="Calibri"/>
                  </a:rPr>
                  <a:t>Gymnasium</a:t>
                </a:r>
                <a:endParaRPr sz="1400" dirty="0">
                  <a:latin typeface="Calibri"/>
                  <a:cs typeface="Calibri"/>
                </a:endParaRPr>
              </a:p>
            </p:txBody>
          </p:sp>
          <p:sp>
            <p:nvSpPr>
              <p:cNvPr id="117" name="object 117"/>
              <p:cNvSpPr/>
              <p:nvPr/>
            </p:nvSpPr>
            <p:spPr>
              <a:xfrm>
                <a:off x="5321884" y="2402687"/>
                <a:ext cx="3922852" cy="729945"/>
              </a:xfrm>
              <a:prstGeom prst="rect">
                <a:avLst/>
              </a:prstGeom>
              <a:blipFill>
                <a:blip r:embed="rId86" cstate="print"/>
                <a:stretch>
                  <a:fillRect/>
                </a:stretch>
              </a:blipFill>
            </p:spPr>
            <p:txBody>
              <a:bodyPr wrap="square" lIns="0" tIns="0" rIns="0" bIns="0" rtlCol="0"/>
              <a:lstStyle/>
              <a:p>
                <a:endParaRPr/>
              </a:p>
            </p:txBody>
          </p:sp>
          <p:sp>
            <p:nvSpPr>
              <p:cNvPr id="118" name="object 118"/>
              <p:cNvSpPr/>
              <p:nvPr/>
            </p:nvSpPr>
            <p:spPr>
              <a:xfrm>
                <a:off x="9699485" y="2402687"/>
                <a:ext cx="592378" cy="377418"/>
              </a:xfrm>
              <a:prstGeom prst="rect">
                <a:avLst/>
              </a:prstGeom>
              <a:blipFill>
                <a:blip r:embed="rId87" cstate="print"/>
                <a:stretch>
                  <a:fillRect/>
                </a:stretch>
              </a:blipFill>
            </p:spPr>
            <p:txBody>
              <a:bodyPr wrap="square" lIns="0" tIns="0" rIns="0" bIns="0" rtlCol="0"/>
              <a:lstStyle/>
              <a:p>
                <a:endParaRPr/>
              </a:p>
            </p:txBody>
          </p:sp>
          <p:sp>
            <p:nvSpPr>
              <p:cNvPr id="119" name="object 119"/>
              <p:cNvSpPr/>
              <p:nvPr/>
            </p:nvSpPr>
            <p:spPr>
              <a:xfrm>
                <a:off x="5320487" y="326542"/>
                <a:ext cx="5716841" cy="1828406"/>
              </a:xfrm>
              <a:prstGeom prst="rect">
                <a:avLst/>
              </a:prstGeom>
              <a:blipFill>
                <a:blip r:embed="rId88" cstate="print"/>
                <a:stretch>
                  <a:fillRect/>
                </a:stretch>
              </a:blipFill>
            </p:spPr>
            <p:txBody>
              <a:bodyPr wrap="square" lIns="0" tIns="0" rIns="0" bIns="0" rtlCol="0"/>
              <a:lstStyle/>
              <a:p>
                <a:endParaRPr/>
              </a:p>
            </p:txBody>
          </p:sp>
          <p:sp>
            <p:nvSpPr>
              <p:cNvPr id="120" name="object 120"/>
              <p:cNvSpPr/>
              <p:nvPr/>
            </p:nvSpPr>
            <p:spPr>
              <a:xfrm>
                <a:off x="6612077" y="1977123"/>
                <a:ext cx="3087408" cy="177825"/>
              </a:xfrm>
              <a:prstGeom prst="rect">
                <a:avLst/>
              </a:prstGeom>
              <a:blipFill>
                <a:blip r:embed="rId89" cstate="print"/>
                <a:stretch>
                  <a:fillRect/>
                </a:stretch>
              </a:blipFill>
            </p:spPr>
            <p:txBody>
              <a:bodyPr wrap="square" lIns="0" tIns="0" rIns="0" bIns="0" rtlCol="0"/>
              <a:lstStyle/>
              <a:p>
                <a:endParaRPr/>
              </a:p>
            </p:txBody>
          </p:sp>
          <p:sp>
            <p:nvSpPr>
              <p:cNvPr id="121" name="object 121"/>
              <p:cNvSpPr/>
              <p:nvPr/>
            </p:nvSpPr>
            <p:spPr>
              <a:xfrm>
                <a:off x="6612077" y="580847"/>
                <a:ext cx="3087408" cy="603224"/>
              </a:xfrm>
              <a:prstGeom prst="rect">
                <a:avLst/>
              </a:prstGeom>
              <a:blipFill>
                <a:blip r:embed="rId90" cstate="print"/>
                <a:stretch>
                  <a:fillRect/>
                </a:stretch>
              </a:blipFill>
            </p:spPr>
            <p:txBody>
              <a:bodyPr wrap="square" lIns="0" tIns="0" rIns="0" bIns="0" rtlCol="0"/>
              <a:lstStyle/>
              <a:p>
                <a:endParaRPr/>
              </a:p>
            </p:txBody>
          </p:sp>
          <p:sp>
            <p:nvSpPr>
              <p:cNvPr id="122" name="object 122"/>
              <p:cNvSpPr/>
              <p:nvPr/>
            </p:nvSpPr>
            <p:spPr>
              <a:xfrm>
                <a:off x="9258045" y="1181061"/>
                <a:ext cx="441439" cy="796061"/>
              </a:xfrm>
              <a:prstGeom prst="rect">
                <a:avLst/>
              </a:prstGeom>
              <a:blipFill>
                <a:blip r:embed="rId91" cstate="print"/>
                <a:stretch>
                  <a:fillRect/>
                </a:stretch>
              </a:blipFill>
            </p:spPr>
            <p:txBody>
              <a:bodyPr wrap="square" lIns="0" tIns="0" rIns="0" bIns="0" rtlCol="0"/>
              <a:lstStyle/>
              <a:p>
                <a:endParaRPr/>
              </a:p>
            </p:txBody>
          </p:sp>
          <p:sp>
            <p:nvSpPr>
              <p:cNvPr id="123" name="object 123"/>
              <p:cNvSpPr/>
              <p:nvPr/>
            </p:nvSpPr>
            <p:spPr>
              <a:xfrm>
                <a:off x="6612077" y="1379575"/>
                <a:ext cx="2648978" cy="597547"/>
              </a:xfrm>
              <a:prstGeom prst="rect">
                <a:avLst/>
              </a:prstGeom>
              <a:blipFill>
                <a:blip r:embed="rId92" cstate="print"/>
                <a:stretch>
                  <a:fillRect/>
                </a:stretch>
              </a:blipFill>
            </p:spPr>
            <p:txBody>
              <a:bodyPr wrap="square" lIns="0" tIns="0" rIns="0" bIns="0" rtlCol="0"/>
              <a:lstStyle/>
              <a:p>
                <a:endParaRPr/>
              </a:p>
            </p:txBody>
          </p:sp>
          <p:sp>
            <p:nvSpPr>
              <p:cNvPr id="124" name="object 124"/>
              <p:cNvSpPr/>
              <p:nvPr/>
            </p:nvSpPr>
            <p:spPr>
              <a:xfrm>
                <a:off x="6612077" y="1181061"/>
                <a:ext cx="411187" cy="201521"/>
              </a:xfrm>
              <a:prstGeom prst="rect">
                <a:avLst/>
              </a:prstGeom>
              <a:blipFill>
                <a:blip r:embed="rId93" cstate="print"/>
                <a:stretch>
                  <a:fillRect/>
                </a:stretch>
              </a:blipFill>
            </p:spPr>
            <p:txBody>
              <a:bodyPr wrap="square" lIns="0" tIns="0" rIns="0" bIns="0" rtlCol="0"/>
              <a:lstStyle/>
              <a:p>
                <a:endParaRPr/>
              </a:p>
            </p:txBody>
          </p:sp>
          <p:sp>
            <p:nvSpPr>
              <p:cNvPr id="125" name="object 125"/>
              <p:cNvSpPr/>
              <p:nvPr/>
            </p:nvSpPr>
            <p:spPr>
              <a:xfrm>
                <a:off x="6612077" y="338886"/>
                <a:ext cx="3087408" cy="241960"/>
              </a:xfrm>
              <a:prstGeom prst="rect">
                <a:avLst/>
              </a:prstGeom>
              <a:blipFill>
                <a:blip r:embed="rId94" cstate="print"/>
                <a:stretch>
                  <a:fillRect/>
                </a:stretch>
              </a:blipFill>
            </p:spPr>
            <p:txBody>
              <a:bodyPr wrap="square" lIns="0" tIns="0" rIns="0" bIns="0" rtlCol="0"/>
              <a:lstStyle/>
              <a:p>
                <a:endParaRPr/>
              </a:p>
            </p:txBody>
          </p:sp>
          <p:sp>
            <p:nvSpPr>
              <p:cNvPr id="126" name="object 126"/>
              <p:cNvSpPr/>
              <p:nvPr/>
            </p:nvSpPr>
            <p:spPr>
              <a:xfrm>
                <a:off x="6612077" y="2402687"/>
                <a:ext cx="3140443" cy="475945"/>
              </a:xfrm>
              <a:prstGeom prst="rect">
                <a:avLst/>
              </a:prstGeom>
              <a:blipFill>
                <a:blip r:embed="rId95" cstate="print"/>
                <a:stretch>
                  <a:fillRect/>
                </a:stretch>
              </a:blipFill>
            </p:spPr>
            <p:txBody>
              <a:bodyPr wrap="square" lIns="0" tIns="0" rIns="0" bIns="0" rtlCol="0"/>
              <a:lstStyle/>
              <a:p>
                <a:endParaRPr/>
              </a:p>
            </p:txBody>
          </p:sp>
          <p:sp>
            <p:nvSpPr>
              <p:cNvPr id="127" name="object 127"/>
              <p:cNvSpPr/>
              <p:nvPr/>
            </p:nvSpPr>
            <p:spPr>
              <a:xfrm>
                <a:off x="7074992" y="2402687"/>
                <a:ext cx="2169744" cy="398056"/>
              </a:xfrm>
              <a:prstGeom prst="rect">
                <a:avLst/>
              </a:prstGeom>
              <a:blipFill>
                <a:blip r:embed="rId96" cstate="print"/>
                <a:stretch>
                  <a:fillRect/>
                </a:stretch>
              </a:blipFill>
            </p:spPr>
            <p:txBody>
              <a:bodyPr wrap="square" lIns="0" tIns="0" rIns="0" bIns="0" rtlCol="0"/>
              <a:lstStyle/>
              <a:p>
                <a:endParaRPr/>
              </a:p>
            </p:txBody>
          </p:sp>
          <p:sp>
            <p:nvSpPr>
              <p:cNvPr id="128" name="object 128"/>
              <p:cNvSpPr/>
              <p:nvPr/>
            </p:nvSpPr>
            <p:spPr>
              <a:xfrm>
                <a:off x="7281126" y="2444826"/>
                <a:ext cx="1754339" cy="335279"/>
              </a:xfrm>
              <a:prstGeom prst="rect">
                <a:avLst/>
              </a:prstGeom>
              <a:blipFill>
                <a:blip r:embed="rId97" cstate="print"/>
                <a:stretch>
                  <a:fillRect/>
                </a:stretch>
              </a:blipFill>
            </p:spPr>
            <p:txBody>
              <a:bodyPr wrap="square" lIns="0" tIns="0" rIns="0" bIns="0" rtlCol="0"/>
              <a:lstStyle/>
              <a:p>
                <a:endParaRPr/>
              </a:p>
            </p:txBody>
          </p:sp>
          <p:sp>
            <p:nvSpPr>
              <p:cNvPr id="129" name="object 129"/>
              <p:cNvSpPr/>
              <p:nvPr/>
            </p:nvSpPr>
            <p:spPr>
              <a:xfrm>
                <a:off x="5321884" y="2396070"/>
                <a:ext cx="5716765" cy="404672"/>
              </a:xfrm>
              <a:prstGeom prst="rect">
                <a:avLst/>
              </a:prstGeom>
              <a:blipFill>
                <a:blip r:embed="rId98" cstate="print"/>
                <a:stretch>
                  <a:fillRect/>
                </a:stretch>
              </a:blipFill>
            </p:spPr>
            <p:txBody>
              <a:bodyPr wrap="square" lIns="0" tIns="0" rIns="0" bIns="0" rtlCol="0"/>
              <a:lstStyle/>
              <a:p>
                <a:endParaRPr/>
              </a:p>
            </p:txBody>
          </p:sp>
          <p:sp>
            <p:nvSpPr>
              <p:cNvPr id="130" name="object 130"/>
              <p:cNvSpPr/>
              <p:nvPr/>
            </p:nvSpPr>
            <p:spPr>
              <a:xfrm>
                <a:off x="5321884" y="2154948"/>
                <a:ext cx="5716765" cy="241122"/>
              </a:xfrm>
              <a:prstGeom prst="rect">
                <a:avLst/>
              </a:prstGeom>
              <a:blipFill>
                <a:blip r:embed="rId99" cstate="print"/>
                <a:stretch>
                  <a:fillRect/>
                </a:stretch>
              </a:blipFill>
            </p:spPr>
            <p:txBody>
              <a:bodyPr wrap="square" lIns="0" tIns="0" rIns="0" bIns="0" rtlCol="0"/>
              <a:lstStyle/>
              <a:p>
                <a:endParaRPr/>
              </a:p>
            </p:txBody>
          </p:sp>
          <p:sp>
            <p:nvSpPr>
              <p:cNvPr id="132" name="object 132"/>
              <p:cNvSpPr/>
              <p:nvPr/>
            </p:nvSpPr>
            <p:spPr>
              <a:xfrm>
                <a:off x="9159678" y="2231161"/>
                <a:ext cx="0" cy="101600"/>
              </a:xfrm>
              <a:custGeom>
                <a:avLst/>
                <a:gdLst/>
                <a:ahLst/>
                <a:cxnLst/>
                <a:rect l="l" t="t" r="r" b="b"/>
                <a:pathLst>
                  <a:path h="101600">
                    <a:moveTo>
                      <a:pt x="0" y="0"/>
                    </a:moveTo>
                    <a:lnTo>
                      <a:pt x="0" y="101320"/>
                    </a:lnTo>
                  </a:path>
                </a:pathLst>
              </a:custGeom>
              <a:ln w="18453">
                <a:solidFill>
                  <a:srgbClr val="FFFFFF"/>
                </a:solidFill>
              </a:ln>
            </p:spPr>
            <p:txBody>
              <a:bodyPr wrap="square" lIns="0" tIns="0" rIns="0" bIns="0" rtlCol="0"/>
              <a:lstStyle/>
              <a:p>
                <a:endParaRPr/>
              </a:p>
            </p:txBody>
          </p:sp>
          <p:sp>
            <p:nvSpPr>
              <p:cNvPr id="133" name="object 133"/>
              <p:cNvSpPr/>
              <p:nvPr/>
            </p:nvSpPr>
            <p:spPr>
              <a:xfrm>
                <a:off x="7023265" y="1052017"/>
                <a:ext cx="2328024" cy="406044"/>
              </a:xfrm>
              <a:prstGeom prst="rect">
                <a:avLst/>
              </a:prstGeom>
              <a:blipFill>
                <a:blip r:embed="rId100" cstate="print"/>
                <a:stretch>
                  <a:fillRect/>
                </a:stretch>
              </a:blipFill>
            </p:spPr>
            <p:txBody>
              <a:bodyPr wrap="square" lIns="0" tIns="0" rIns="0" bIns="0" rtlCol="0"/>
              <a:lstStyle/>
              <a:p>
                <a:endParaRPr/>
              </a:p>
            </p:txBody>
          </p:sp>
          <p:sp>
            <p:nvSpPr>
              <p:cNvPr id="134" name="object 134"/>
              <p:cNvSpPr/>
              <p:nvPr/>
            </p:nvSpPr>
            <p:spPr>
              <a:xfrm>
                <a:off x="7036295" y="1065047"/>
                <a:ext cx="2234565" cy="311785"/>
              </a:xfrm>
              <a:custGeom>
                <a:avLst/>
                <a:gdLst/>
                <a:ahLst/>
                <a:cxnLst/>
                <a:rect l="l" t="t" r="r" b="b"/>
                <a:pathLst>
                  <a:path w="2234565" h="311784">
                    <a:moveTo>
                      <a:pt x="2133803"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03" y="311632"/>
                    </a:lnTo>
                    <a:lnTo>
                      <a:pt x="2191960" y="310060"/>
                    </a:lnTo>
                    <a:lnTo>
                      <a:pt x="2221825" y="299059"/>
                    </a:lnTo>
                    <a:lnTo>
                      <a:pt x="2232828" y="269198"/>
                    </a:lnTo>
                    <a:lnTo>
                      <a:pt x="2234399" y="211048"/>
                    </a:lnTo>
                    <a:lnTo>
                      <a:pt x="2234399" y="100584"/>
                    </a:lnTo>
                    <a:lnTo>
                      <a:pt x="2232828" y="42433"/>
                    </a:lnTo>
                    <a:lnTo>
                      <a:pt x="2221825" y="12572"/>
                    </a:lnTo>
                    <a:lnTo>
                      <a:pt x="2191960" y="1571"/>
                    </a:lnTo>
                    <a:lnTo>
                      <a:pt x="2133803" y="0"/>
                    </a:lnTo>
                    <a:close/>
                  </a:path>
                </a:pathLst>
              </a:custGeom>
              <a:solidFill>
                <a:srgbClr val="FFFFFF"/>
              </a:solidFill>
            </p:spPr>
            <p:txBody>
              <a:bodyPr wrap="square" lIns="0" tIns="0" rIns="0" bIns="0" rtlCol="0"/>
              <a:lstStyle/>
              <a:p>
                <a:endParaRPr/>
              </a:p>
            </p:txBody>
          </p:sp>
          <p:sp>
            <p:nvSpPr>
              <p:cNvPr id="135" name="object 135"/>
              <p:cNvSpPr/>
              <p:nvPr/>
            </p:nvSpPr>
            <p:spPr>
              <a:xfrm>
                <a:off x="7036295" y="1065047"/>
                <a:ext cx="2234565" cy="311785"/>
              </a:xfrm>
              <a:custGeom>
                <a:avLst/>
                <a:gdLst/>
                <a:ahLst/>
                <a:cxnLst/>
                <a:rect l="l" t="t" r="r" b="b"/>
                <a:pathLst>
                  <a:path w="2234565" h="311784">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03" y="311632"/>
                    </a:lnTo>
                    <a:lnTo>
                      <a:pt x="2191960" y="310060"/>
                    </a:lnTo>
                    <a:lnTo>
                      <a:pt x="2221825" y="299059"/>
                    </a:lnTo>
                    <a:lnTo>
                      <a:pt x="2232828" y="269198"/>
                    </a:lnTo>
                    <a:lnTo>
                      <a:pt x="2234399" y="211048"/>
                    </a:lnTo>
                    <a:lnTo>
                      <a:pt x="2234399" y="100584"/>
                    </a:lnTo>
                    <a:lnTo>
                      <a:pt x="2232828" y="42433"/>
                    </a:lnTo>
                    <a:lnTo>
                      <a:pt x="2221825" y="12572"/>
                    </a:lnTo>
                    <a:lnTo>
                      <a:pt x="2191960" y="1571"/>
                    </a:lnTo>
                    <a:lnTo>
                      <a:pt x="2133803" y="0"/>
                    </a:lnTo>
                    <a:lnTo>
                      <a:pt x="100583" y="0"/>
                    </a:lnTo>
                    <a:close/>
                  </a:path>
                </a:pathLst>
              </a:custGeom>
              <a:ln w="23660">
                <a:solidFill>
                  <a:srgbClr val="FFFFFF"/>
                </a:solidFill>
              </a:ln>
            </p:spPr>
            <p:txBody>
              <a:bodyPr wrap="square" lIns="0" tIns="0" rIns="0" bIns="0" rtlCol="0"/>
              <a:lstStyle/>
              <a:p>
                <a:endParaRPr/>
              </a:p>
            </p:txBody>
          </p:sp>
          <p:sp>
            <p:nvSpPr>
              <p:cNvPr id="136" name="object 136"/>
              <p:cNvSpPr/>
              <p:nvPr/>
            </p:nvSpPr>
            <p:spPr>
              <a:xfrm>
                <a:off x="7339965" y="400151"/>
                <a:ext cx="1562989" cy="133921"/>
              </a:xfrm>
              <a:prstGeom prst="rect">
                <a:avLst/>
              </a:prstGeom>
              <a:blipFill>
                <a:blip r:embed="rId101" cstate="print"/>
                <a:stretch>
                  <a:fillRect/>
                </a:stretch>
              </a:blipFill>
            </p:spPr>
            <p:txBody>
              <a:bodyPr wrap="square" lIns="0" tIns="0" rIns="0" bIns="0" rtlCol="0"/>
              <a:lstStyle/>
              <a:p>
                <a:endParaRPr/>
              </a:p>
            </p:txBody>
          </p:sp>
          <p:sp>
            <p:nvSpPr>
              <p:cNvPr id="137" name="object 137"/>
              <p:cNvSpPr/>
              <p:nvPr/>
            </p:nvSpPr>
            <p:spPr>
              <a:xfrm>
                <a:off x="9340240" y="407695"/>
                <a:ext cx="86360" cy="101600"/>
              </a:xfrm>
              <a:custGeom>
                <a:avLst/>
                <a:gdLst/>
                <a:ahLst/>
                <a:cxnLst/>
                <a:rect l="l" t="t" r="r" b="b"/>
                <a:pathLst>
                  <a:path w="86359" h="101600">
                    <a:moveTo>
                      <a:pt x="18453" y="0"/>
                    </a:moveTo>
                    <a:lnTo>
                      <a:pt x="0" y="0"/>
                    </a:lnTo>
                    <a:lnTo>
                      <a:pt x="0" y="101320"/>
                    </a:lnTo>
                    <a:lnTo>
                      <a:pt x="18453" y="101320"/>
                    </a:lnTo>
                    <a:lnTo>
                      <a:pt x="18453" y="57505"/>
                    </a:lnTo>
                    <a:lnTo>
                      <a:pt x="86245" y="57505"/>
                    </a:lnTo>
                    <a:lnTo>
                      <a:pt x="86245" y="41821"/>
                    </a:lnTo>
                    <a:lnTo>
                      <a:pt x="18453" y="41821"/>
                    </a:lnTo>
                    <a:lnTo>
                      <a:pt x="18453" y="0"/>
                    </a:lnTo>
                    <a:close/>
                  </a:path>
                  <a:path w="86359" h="101600">
                    <a:moveTo>
                      <a:pt x="86245" y="57505"/>
                    </a:moveTo>
                    <a:lnTo>
                      <a:pt x="67652" y="57505"/>
                    </a:lnTo>
                    <a:lnTo>
                      <a:pt x="67652" y="101320"/>
                    </a:lnTo>
                    <a:lnTo>
                      <a:pt x="86245" y="101320"/>
                    </a:lnTo>
                    <a:lnTo>
                      <a:pt x="86245" y="57505"/>
                    </a:lnTo>
                    <a:close/>
                  </a:path>
                  <a:path w="86359" h="101600">
                    <a:moveTo>
                      <a:pt x="86245" y="0"/>
                    </a:moveTo>
                    <a:lnTo>
                      <a:pt x="67652" y="0"/>
                    </a:lnTo>
                    <a:lnTo>
                      <a:pt x="67652" y="41821"/>
                    </a:lnTo>
                    <a:lnTo>
                      <a:pt x="86245" y="41821"/>
                    </a:lnTo>
                    <a:lnTo>
                      <a:pt x="86245" y="0"/>
                    </a:lnTo>
                    <a:close/>
                  </a:path>
                </a:pathLst>
              </a:custGeom>
              <a:solidFill>
                <a:srgbClr val="FFFFFF"/>
              </a:solidFill>
            </p:spPr>
            <p:txBody>
              <a:bodyPr wrap="square" lIns="0" tIns="0" rIns="0" bIns="0" rtlCol="0"/>
              <a:lstStyle/>
              <a:p>
                <a:endParaRPr/>
              </a:p>
            </p:txBody>
          </p:sp>
          <p:sp>
            <p:nvSpPr>
              <p:cNvPr id="138" name="object 138"/>
              <p:cNvSpPr/>
              <p:nvPr/>
            </p:nvSpPr>
            <p:spPr>
              <a:xfrm>
                <a:off x="9448647" y="434441"/>
                <a:ext cx="73025" cy="76200"/>
              </a:xfrm>
              <a:custGeom>
                <a:avLst/>
                <a:gdLst/>
                <a:ahLst/>
                <a:cxnLst/>
                <a:rect l="l" t="t" r="r" b="b"/>
                <a:pathLst>
                  <a:path w="73025" h="76200">
                    <a:moveTo>
                      <a:pt x="36283" y="0"/>
                    </a:moveTo>
                    <a:lnTo>
                      <a:pt x="21468" y="2863"/>
                    </a:lnTo>
                    <a:lnTo>
                      <a:pt x="10012" y="10799"/>
                    </a:lnTo>
                    <a:lnTo>
                      <a:pt x="2620" y="22829"/>
                    </a:lnTo>
                    <a:lnTo>
                      <a:pt x="0" y="37973"/>
                    </a:lnTo>
                    <a:lnTo>
                      <a:pt x="2620" y="53140"/>
                    </a:lnTo>
                    <a:lnTo>
                      <a:pt x="10012" y="65222"/>
                    </a:lnTo>
                    <a:lnTo>
                      <a:pt x="21468" y="73211"/>
                    </a:lnTo>
                    <a:lnTo>
                      <a:pt x="36283" y="76098"/>
                    </a:lnTo>
                    <a:lnTo>
                      <a:pt x="51122" y="73211"/>
                    </a:lnTo>
                    <a:lnTo>
                      <a:pt x="62631" y="65222"/>
                    </a:lnTo>
                    <a:lnTo>
                      <a:pt x="65023" y="61341"/>
                    </a:lnTo>
                    <a:lnTo>
                      <a:pt x="36283" y="61341"/>
                    </a:lnTo>
                    <a:lnTo>
                      <a:pt x="28680" y="59591"/>
                    </a:lnTo>
                    <a:lnTo>
                      <a:pt x="23196" y="54729"/>
                    </a:lnTo>
                    <a:lnTo>
                      <a:pt x="19874" y="47330"/>
                    </a:lnTo>
                    <a:lnTo>
                      <a:pt x="18757" y="37973"/>
                    </a:lnTo>
                    <a:lnTo>
                      <a:pt x="19874" y="28703"/>
                    </a:lnTo>
                    <a:lnTo>
                      <a:pt x="23196" y="21350"/>
                    </a:lnTo>
                    <a:lnTo>
                      <a:pt x="28680" y="16504"/>
                    </a:lnTo>
                    <a:lnTo>
                      <a:pt x="36283" y="14757"/>
                    </a:lnTo>
                    <a:lnTo>
                      <a:pt x="65080" y="14757"/>
                    </a:lnTo>
                    <a:lnTo>
                      <a:pt x="62631" y="10799"/>
                    </a:lnTo>
                    <a:lnTo>
                      <a:pt x="51122" y="2863"/>
                    </a:lnTo>
                    <a:lnTo>
                      <a:pt x="36283" y="0"/>
                    </a:lnTo>
                    <a:close/>
                  </a:path>
                  <a:path w="73025" h="76200">
                    <a:moveTo>
                      <a:pt x="65080" y="14757"/>
                    </a:moveTo>
                    <a:lnTo>
                      <a:pt x="36283" y="14757"/>
                    </a:lnTo>
                    <a:lnTo>
                      <a:pt x="43887" y="16504"/>
                    </a:lnTo>
                    <a:lnTo>
                      <a:pt x="49371" y="21350"/>
                    </a:lnTo>
                    <a:lnTo>
                      <a:pt x="52693" y="28703"/>
                    </a:lnTo>
                    <a:lnTo>
                      <a:pt x="53809" y="37973"/>
                    </a:lnTo>
                    <a:lnTo>
                      <a:pt x="52693" y="47330"/>
                    </a:lnTo>
                    <a:lnTo>
                      <a:pt x="49371" y="54729"/>
                    </a:lnTo>
                    <a:lnTo>
                      <a:pt x="43887" y="59591"/>
                    </a:lnTo>
                    <a:lnTo>
                      <a:pt x="36283" y="61341"/>
                    </a:lnTo>
                    <a:lnTo>
                      <a:pt x="65023" y="61341"/>
                    </a:lnTo>
                    <a:lnTo>
                      <a:pt x="70075" y="53140"/>
                    </a:lnTo>
                    <a:lnTo>
                      <a:pt x="72720" y="37973"/>
                    </a:lnTo>
                    <a:lnTo>
                      <a:pt x="70075" y="22829"/>
                    </a:lnTo>
                    <a:lnTo>
                      <a:pt x="65080" y="14757"/>
                    </a:lnTo>
                    <a:close/>
                  </a:path>
                </a:pathLst>
              </a:custGeom>
              <a:solidFill>
                <a:srgbClr val="FFFFFF"/>
              </a:solidFill>
            </p:spPr>
            <p:txBody>
              <a:bodyPr wrap="square" lIns="0" tIns="0" rIns="0" bIns="0" rtlCol="0"/>
              <a:lstStyle/>
              <a:p>
                <a:endParaRPr/>
              </a:p>
            </p:txBody>
          </p:sp>
          <p:sp>
            <p:nvSpPr>
              <p:cNvPr id="139" name="object 139"/>
              <p:cNvSpPr/>
              <p:nvPr/>
            </p:nvSpPr>
            <p:spPr>
              <a:xfrm>
                <a:off x="9536595" y="434441"/>
                <a:ext cx="62230" cy="76200"/>
              </a:xfrm>
              <a:custGeom>
                <a:avLst/>
                <a:gdLst/>
                <a:ahLst/>
                <a:cxnLst/>
                <a:rect l="l" t="t" r="r" b="b"/>
                <a:pathLst>
                  <a:path w="62229" h="76200">
                    <a:moveTo>
                      <a:pt x="47510" y="0"/>
                    </a:moveTo>
                    <a:lnTo>
                      <a:pt x="38442" y="0"/>
                    </a:lnTo>
                    <a:lnTo>
                      <a:pt x="23290" y="2875"/>
                    </a:lnTo>
                    <a:lnTo>
                      <a:pt x="11091" y="10896"/>
                    </a:lnTo>
                    <a:lnTo>
                      <a:pt x="2958" y="23156"/>
                    </a:lnTo>
                    <a:lnTo>
                      <a:pt x="0" y="38747"/>
                    </a:lnTo>
                    <a:lnTo>
                      <a:pt x="2411" y="53468"/>
                    </a:lnTo>
                    <a:lnTo>
                      <a:pt x="9493" y="65325"/>
                    </a:lnTo>
                    <a:lnTo>
                      <a:pt x="21013" y="73234"/>
                    </a:lnTo>
                    <a:lnTo>
                      <a:pt x="36741" y="76111"/>
                    </a:lnTo>
                    <a:lnTo>
                      <a:pt x="44029" y="75568"/>
                    </a:lnTo>
                    <a:lnTo>
                      <a:pt x="50755" y="74074"/>
                    </a:lnTo>
                    <a:lnTo>
                      <a:pt x="56700" y="71830"/>
                    </a:lnTo>
                    <a:lnTo>
                      <a:pt x="61645" y="69037"/>
                    </a:lnTo>
                    <a:lnTo>
                      <a:pt x="58367" y="61341"/>
                    </a:lnTo>
                    <a:lnTo>
                      <a:pt x="39357" y="61341"/>
                    </a:lnTo>
                    <a:lnTo>
                      <a:pt x="30887" y="59836"/>
                    </a:lnTo>
                    <a:lnTo>
                      <a:pt x="24390" y="55406"/>
                    </a:lnTo>
                    <a:lnTo>
                      <a:pt x="20226" y="48182"/>
                    </a:lnTo>
                    <a:lnTo>
                      <a:pt x="18757" y="38290"/>
                    </a:lnTo>
                    <a:lnTo>
                      <a:pt x="20219" y="28966"/>
                    </a:lnTo>
                    <a:lnTo>
                      <a:pt x="24449" y="21504"/>
                    </a:lnTo>
                    <a:lnTo>
                      <a:pt x="31214" y="16552"/>
                    </a:lnTo>
                    <a:lnTo>
                      <a:pt x="40284" y="14757"/>
                    </a:lnTo>
                    <a:lnTo>
                      <a:pt x="57962" y="14757"/>
                    </a:lnTo>
                    <a:lnTo>
                      <a:pt x="57962" y="4927"/>
                    </a:lnTo>
                    <a:lnTo>
                      <a:pt x="54114" y="2463"/>
                    </a:lnTo>
                    <a:lnTo>
                      <a:pt x="47510" y="0"/>
                    </a:lnTo>
                    <a:close/>
                  </a:path>
                  <a:path w="62229" h="76200">
                    <a:moveTo>
                      <a:pt x="56273" y="56426"/>
                    </a:moveTo>
                    <a:lnTo>
                      <a:pt x="51193" y="59194"/>
                    </a:lnTo>
                    <a:lnTo>
                      <a:pt x="46126" y="61341"/>
                    </a:lnTo>
                    <a:lnTo>
                      <a:pt x="58367" y="61341"/>
                    </a:lnTo>
                    <a:lnTo>
                      <a:pt x="56273" y="56426"/>
                    </a:lnTo>
                    <a:close/>
                  </a:path>
                  <a:path w="62229" h="76200">
                    <a:moveTo>
                      <a:pt x="57962" y="14757"/>
                    </a:moveTo>
                    <a:lnTo>
                      <a:pt x="47358" y="14757"/>
                    </a:lnTo>
                    <a:lnTo>
                      <a:pt x="52882" y="16764"/>
                    </a:lnTo>
                    <a:lnTo>
                      <a:pt x="57962" y="20447"/>
                    </a:lnTo>
                    <a:lnTo>
                      <a:pt x="57962" y="14757"/>
                    </a:lnTo>
                    <a:close/>
                  </a:path>
                </a:pathLst>
              </a:custGeom>
              <a:solidFill>
                <a:srgbClr val="FFFFFF"/>
              </a:solidFill>
            </p:spPr>
            <p:txBody>
              <a:bodyPr wrap="square" lIns="0" tIns="0" rIns="0" bIns="0" rtlCol="0"/>
              <a:lstStyle/>
              <a:p>
                <a:endParaRPr/>
              </a:p>
            </p:txBody>
          </p:sp>
          <p:sp>
            <p:nvSpPr>
              <p:cNvPr id="140" name="object 140"/>
              <p:cNvSpPr/>
              <p:nvPr/>
            </p:nvSpPr>
            <p:spPr>
              <a:xfrm>
                <a:off x="9614090" y="400151"/>
                <a:ext cx="66040" cy="109220"/>
              </a:xfrm>
              <a:custGeom>
                <a:avLst/>
                <a:gdLst/>
                <a:ahLst/>
                <a:cxnLst/>
                <a:rect l="l" t="t" r="r" b="b"/>
                <a:pathLst>
                  <a:path w="66040" h="109220">
                    <a:moveTo>
                      <a:pt x="18300" y="0"/>
                    </a:moveTo>
                    <a:lnTo>
                      <a:pt x="0" y="0"/>
                    </a:lnTo>
                    <a:lnTo>
                      <a:pt x="0" y="108851"/>
                    </a:lnTo>
                    <a:lnTo>
                      <a:pt x="18300" y="108851"/>
                    </a:lnTo>
                    <a:lnTo>
                      <a:pt x="18300" y="57962"/>
                    </a:lnTo>
                    <a:lnTo>
                      <a:pt x="23672" y="53505"/>
                    </a:lnTo>
                    <a:lnTo>
                      <a:pt x="29972" y="50279"/>
                    </a:lnTo>
                    <a:lnTo>
                      <a:pt x="64019" y="50279"/>
                    </a:lnTo>
                    <a:lnTo>
                      <a:pt x="63640" y="47845"/>
                    </a:lnTo>
                    <a:lnTo>
                      <a:pt x="61226" y="44132"/>
                    </a:lnTo>
                    <a:lnTo>
                      <a:pt x="18300" y="44132"/>
                    </a:lnTo>
                    <a:lnTo>
                      <a:pt x="18300" y="0"/>
                    </a:lnTo>
                    <a:close/>
                  </a:path>
                  <a:path w="66040" h="109220">
                    <a:moveTo>
                      <a:pt x="64019" y="50279"/>
                    </a:moveTo>
                    <a:lnTo>
                      <a:pt x="45504" y="50279"/>
                    </a:lnTo>
                    <a:lnTo>
                      <a:pt x="47358" y="57505"/>
                    </a:lnTo>
                    <a:lnTo>
                      <a:pt x="47358" y="108851"/>
                    </a:lnTo>
                    <a:lnTo>
                      <a:pt x="65646" y="108851"/>
                    </a:lnTo>
                    <a:lnTo>
                      <a:pt x="65646" y="60731"/>
                    </a:lnTo>
                    <a:lnTo>
                      <a:pt x="64019" y="50279"/>
                    </a:lnTo>
                    <a:close/>
                  </a:path>
                  <a:path w="66040" h="109220">
                    <a:moveTo>
                      <a:pt x="42430" y="34290"/>
                    </a:moveTo>
                    <a:lnTo>
                      <a:pt x="35699" y="35049"/>
                    </a:lnTo>
                    <a:lnTo>
                      <a:pt x="29384" y="37134"/>
                    </a:lnTo>
                    <a:lnTo>
                      <a:pt x="23560" y="40258"/>
                    </a:lnTo>
                    <a:lnTo>
                      <a:pt x="18300" y="44132"/>
                    </a:lnTo>
                    <a:lnTo>
                      <a:pt x="61226" y="44132"/>
                    </a:lnTo>
                    <a:lnTo>
                      <a:pt x="58362" y="39728"/>
                    </a:lnTo>
                    <a:lnTo>
                      <a:pt x="50923" y="35503"/>
                    </a:lnTo>
                    <a:lnTo>
                      <a:pt x="42430" y="34290"/>
                    </a:lnTo>
                    <a:close/>
                  </a:path>
                </a:pathLst>
              </a:custGeom>
              <a:solidFill>
                <a:srgbClr val="FFFFFF"/>
              </a:solidFill>
            </p:spPr>
            <p:txBody>
              <a:bodyPr wrap="square" lIns="0" tIns="0" rIns="0" bIns="0" rtlCol="0"/>
              <a:lstStyle/>
              <a:p>
                <a:endParaRPr/>
              </a:p>
            </p:txBody>
          </p:sp>
          <p:sp>
            <p:nvSpPr>
              <p:cNvPr id="141" name="object 141"/>
              <p:cNvSpPr/>
              <p:nvPr/>
            </p:nvSpPr>
            <p:spPr>
              <a:xfrm>
                <a:off x="9711423" y="434454"/>
                <a:ext cx="56515" cy="76200"/>
              </a:xfrm>
              <a:custGeom>
                <a:avLst/>
                <a:gdLst/>
                <a:ahLst/>
                <a:cxnLst/>
                <a:rect l="l" t="t" r="r" b="b"/>
                <a:pathLst>
                  <a:path w="56515" h="76200">
                    <a:moveTo>
                      <a:pt x="5689" y="55651"/>
                    </a:moveTo>
                    <a:lnTo>
                      <a:pt x="0" y="69024"/>
                    </a:lnTo>
                    <a:lnTo>
                      <a:pt x="5109" y="71688"/>
                    </a:lnTo>
                    <a:lnTo>
                      <a:pt x="11358" y="73947"/>
                    </a:lnTo>
                    <a:lnTo>
                      <a:pt x="18614" y="75512"/>
                    </a:lnTo>
                    <a:lnTo>
                      <a:pt x="26746" y="76098"/>
                    </a:lnTo>
                    <a:lnTo>
                      <a:pt x="37976" y="74816"/>
                    </a:lnTo>
                    <a:lnTo>
                      <a:pt x="47391" y="70797"/>
                    </a:lnTo>
                    <a:lnTo>
                      <a:pt x="53865" y="63780"/>
                    </a:lnTo>
                    <a:lnTo>
                      <a:pt x="54365" y="61645"/>
                    </a:lnTo>
                    <a:lnTo>
                      <a:pt x="18148" y="61645"/>
                    </a:lnTo>
                    <a:lnTo>
                      <a:pt x="11226" y="59194"/>
                    </a:lnTo>
                    <a:lnTo>
                      <a:pt x="5689" y="55651"/>
                    </a:lnTo>
                    <a:close/>
                  </a:path>
                  <a:path w="56515" h="76200">
                    <a:moveTo>
                      <a:pt x="39827" y="0"/>
                    </a:moveTo>
                    <a:lnTo>
                      <a:pt x="31673" y="0"/>
                    </a:lnTo>
                    <a:lnTo>
                      <a:pt x="20172" y="1618"/>
                    </a:lnTo>
                    <a:lnTo>
                      <a:pt x="11512" y="6148"/>
                    </a:lnTo>
                    <a:lnTo>
                      <a:pt x="6052" y="13099"/>
                    </a:lnTo>
                    <a:lnTo>
                      <a:pt x="4152" y="21983"/>
                    </a:lnTo>
                    <a:lnTo>
                      <a:pt x="9486" y="35499"/>
                    </a:lnTo>
                    <a:lnTo>
                      <a:pt x="21221" y="42468"/>
                    </a:lnTo>
                    <a:lnTo>
                      <a:pt x="32956" y="47190"/>
                    </a:lnTo>
                    <a:lnTo>
                      <a:pt x="38290" y="53962"/>
                    </a:lnTo>
                    <a:lnTo>
                      <a:pt x="38290" y="59499"/>
                    </a:lnTo>
                    <a:lnTo>
                      <a:pt x="32905" y="61645"/>
                    </a:lnTo>
                    <a:lnTo>
                      <a:pt x="54365" y="61645"/>
                    </a:lnTo>
                    <a:lnTo>
                      <a:pt x="56273" y="53505"/>
                    </a:lnTo>
                    <a:lnTo>
                      <a:pt x="50941" y="39351"/>
                    </a:lnTo>
                    <a:lnTo>
                      <a:pt x="39211" y="32089"/>
                    </a:lnTo>
                    <a:lnTo>
                      <a:pt x="27480" y="27423"/>
                    </a:lnTo>
                    <a:lnTo>
                      <a:pt x="22148" y="21056"/>
                    </a:lnTo>
                    <a:lnTo>
                      <a:pt x="22148" y="16294"/>
                    </a:lnTo>
                    <a:lnTo>
                      <a:pt x="26288" y="14452"/>
                    </a:lnTo>
                    <a:lnTo>
                      <a:pt x="53047" y="14452"/>
                    </a:lnTo>
                    <a:lnTo>
                      <a:pt x="53047" y="3530"/>
                    </a:lnTo>
                    <a:lnTo>
                      <a:pt x="47053" y="1384"/>
                    </a:lnTo>
                    <a:lnTo>
                      <a:pt x="39827" y="0"/>
                    </a:lnTo>
                    <a:close/>
                  </a:path>
                  <a:path w="56515" h="76200">
                    <a:moveTo>
                      <a:pt x="53047" y="14452"/>
                    </a:moveTo>
                    <a:lnTo>
                      <a:pt x="40131" y="14452"/>
                    </a:lnTo>
                    <a:lnTo>
                      <a:pt x="46901" y="16446"/>
                    </a:lnTo>
                    <a:lnTo>
                      <a:pt x="53047" y="19062"/>
                    </a:lnTo>
                    <a:lnTo>
                      <a:pt x="53047" y="14452"/>
                    </a:lnTo>
                    <a:close/>
                  </a:path>
                </a:pathLst>
              </a:custGeom>
              <a:solidFill>
                <a:srgbClr val="FFFFFF"/>
              </a:solidFill>
            </p:spPr>
            <p:txBody>
              <a:bodyPr wrap="square" lIns="0" tIns="0" rIns="0" bIns="0" rtlCol="0"/>
              <a:lstStyle/>
              <a:p>
                <a:endParaRPr/>
              </a:p>
            </p:txBody>
          </p:sp>
          <p:sp>
            <p:nvSpPr>
              <p:cNvPr id="142" name="object 142"/>
              <p:cNvSpPr/>
              <p:nvPr/>
            </p:nvSpPr>
            <p:spPr>
              <a:xfrm>
                <a:off x="9782619" y="434441"/>
                <a:ext cx="62230" cy="76200"/>
              </a:xfrm>
              <a:custGeom>
                <a:avLst/>
                <a:gdLst/>
                <a:ahLst/>
                <a:cxnLst/>
                <a:rect l="l" t="t" r="r" b="b"/>
                <a:pathLst>
                  <a:path w="62229" h="76200">
                    <a:moveTo>
                      <a:pt x="47510" y="0"/>
                    </a:moveTo>
                    <a:lnTo>
                      <a:pt x="38442" y="0"/>
                    </a:lnTo>
                    <a:lnTo>
                      <a:pt x="23290" y="2875"/>
                    </a:lnTo>
                    <a:lnTo>
                      <a:pt x="11091" y="10896"/>
                    </a:lnTo>
                    <a:lnTo>
                      <a:pt x="2958" y="23156"/>
                    </a:lnTo>
                    <a:lnTo>
                      <a:pt x="0" y="38747"/>
                    </a:lnTo>
                    <a:lnTo>
                      <a:pt x="2411" y="53468"/>
                    </a:lnTo>
                    <a:lnTo>
                      <a:pt x="9493" y="65325"/>
                    </a:lnTo>
                    <a:lnTo>
                      <a:pt x="21013" y="73234"/>
                    </a:lnTo>
                    <a:lnTo>
                      <a:pt x="36741" y="76111"/>
                    </a:lnTo>
                    <a:lnTo>
                      <a:pt x="44029" y="75568"/>
                    </a:lnTo>
                    <a:lnTo>
                      <a:pt x="50755" y="74074"/>
                    </a:lnTo>
                    <a:lnTo>
                      <a:pt x="56700" y="71830"/>
                    </a:lnTo>
                    <a:lnTo>
                      <a:pt x="61645" y="69037"/>
                    </a:lnTo>
                    <a:lnTo>
                      <a:pt x="58367" y="61341"/>
                    </a:lnTo>
                    <a:lnTo>
                      <a:pt x="39357" y="61341"/>
                    </a:lnTo>
                    <a:lnTo>
                      <a:pt x="30887" y="59836"/>
                    </a:lnTo>
                    <a:lnTo>
                      <a:pt x="24390" y="55406"/>
                    </a:lnTo>
                    <a:lnTo>
                      <a:pt x="20226" y="48182"/>
                    </a:lnTo>
                    <a:lnTo>
                      <a:pt x="18757" y="38290"/>
                    </a:lnTo>
                    <a:lnTo>
                      <a:pt x="20219" y="28966"/>
                    </a:lnTo>
                    <a:lnTo>
                      <a:pt x="24449" y="21504"/>
                    </a:lnTo>
                    <a:lnTo>
                      <a:pt x="31214" y="16552"/>
                    </a:lnTo>
                    <a:lnTo>
                      <a:pt x="40284" y="14757"/>
                    </a:lnTo>
                    <a:lnTo>
                      <a:pt x="57962" y="14757"/>
                    </a:lnTo>
                    <a:lnTo>
                      <a:pt x="57962" y="4927"/>
                    </a:lnTo>
                    <a:lnTo>
                      <a:pt x="54114" y="2463"/>
                    </a:lnTo>
                    <a:lnTo>
                      <a:pt x="47510" y="0"/>
                    </a:lnTo>
                    <a:close/>
                  </a:path>
                  <a:path w="62229" h="76200">
                    <a:moveTo>
                      <a:pt x="56273" y="56426"/>
                    </a:moveTo>
                    <a:lnTo>
                      <a:pt x="51206" y="59194"/>
                    </a:lnTo>
                    <a:lnTo>
                      <a:pt x="46126" y="61341"/>
                    </a:lnTo>
                    <a:lnTo>
                      <a:pt x="58367" y="61341"/>
                    </a:lnTo>
                    <a:lnTo>
                      <a:pt x="56273" y="56426"/>
                    </a:lnTo>
                    <a:close/>
                  </a:path>
                  <a:path w="62229" h="76200">
                    <a:moveTo>
                      <a:pt x="57962" y="14757"/>
                    </a:moveTo>
                    <a:lnTo>
                      <a:pt x="47358" y="14757"/>
                    </a:lnTo>
                    <a:lnTo>
                      <a:pt x="52882" y="16764"/>
                    </a:lnTo>
                    <a:lnTo>
                      <a:pt x="57962" y="20447"/>
                    </a:lnTo>
                    <a:lnTo>
                      <a:pt x="57962" y="14757"/>
                    </a:lnTo>
                    <a:close/>
                  </a:path>
                </a:pathLst>
              </a:custGeom>
              <a:solidFill>
                <a:srgbClr val="FFFFFF"/>
              </a:solidFill>
            </p:spPr>
            <p:txBody>
              <a:bodyPr wrap="square" lIns="0" tIns="0" rIns="0" bIns="0" rtlCol="0"/>
              <a:lstStyle/>
              <a:p>
                <a:endParaRPr/>
              </a:p>
            </p:txBody>
          </p:sp>
          <p:sp>
            <p:nvSpPr>
              <p:cNvPr id="143" name="object 143"/>
              <p:cNvSpPr/>
              <p:nvPr/>
            </p:nvSpPr>
            <p:spPr>
              <a:xfrm>
                <a:off x="9859962" y="400151"/>
                <a:ext cx="66040" cy="109220"/>
              </a:xfrm>
              <a:custGeom>
                <a:avLst/>
                <a:gdLst/>
                <a:ahLst/>
                <a:cxnLst/>
                <a:rect l="l" t="t" r="r" b="b"/>
                <a:pathLst>
                  <a:path w="66040" h="109220">
                    <a:moveTo>
                      <a:pt x="18288" y="0"/>
                    </a:moveTo>
                    <a:lnTo>
                      <a:pt x="0" y="0"/>
                    </a:lnTo>
                    <a:lnTo>
                      <a:pt x="0" y="108851"/>
                    </a:lnTo>
                    <a:lnTo>
                      <a:pt x="18288" y="108851"/>
                    </a:lnTo>
                    <a:lnTo>
                      <a:pt x="18288" y="57962"/>
                    </a:lnTo>
                    <a:lnTo>
                      <a:pt x="23672" y="53505"/>
                    </a:lnTo>
                    <a:lnTo>
                      <a:pt x="29972" y="50279"/>
                    </a:lnTo>
                    <a:lnTo>
                      <a:pt x="64019" y="50279"/>
                    </a:lnTo>
                    <a:lnTo>
                      <a:pt x="63640" y="47845"/>
                    </a:lnTo>
                    <a:lnTo>
                      <a:pt x="61226" y="44132"/>
                    </a:lnTo>
                    <a:lnTo>
                      <a:pt x="18288" y="44132"/>
                    </a:lnTo>
                    <a:lnTo>
                      <a:pt x="18288" y="0"/>
                    </a:lnTo>
                    <a:close/>
                  </a:path>
                  <a:path w="66040" h="109220">
                    <a:moveTo>
                      <a:pt x="64019" y="50279"/>
                    </a:moveTo>
                    <a:lnTo>
                      <a:pt x="45504" y="50279"/>
                    </a:lnTo>
                    <a:lnTo>
                      <a:pt x="47358" y="57505"/>
                    </a:lnTo>
                    <a:lnTo>
                      <a:pt x="47358" y="108851"/>
                    </a:lnTo>
                    <a:lnTo>
                      <a:pt x="65646" y="108851"/>
                    </a:lnTo>
                    <a:lnTo>
                      <a:pt x="65646" y="60731"/>
                    </a:lnTo>
                    <a:lnTo>
                      <a:pt x="64019" y="50279"/>
                    </a:lnTo>
                    <a:close/>
                  </a:path>
                  <a:path w="66040" h="109220">
                    <a:moveTo>
                      <a:pt x="42430" y="34290"/>
                    </a:moveTo>
                    <a:lnTo>
                      <a:pt x="35699" y="35049"/>
                    </a:lnTo>
                    <a:lnTo>
                      <a:pt x="29383" y="37134"/>
                    </a:lnTo>
                    <a:lnTo>
                      <a:pt x="23555" y="40258"/>
                    </a:lnTo>
                    <a:lnTo>
                      <a:pt x="18288" y="44132"/>
                    </a:lnTo>
                    <a:lnTo>
                      <a:pt x="61226" y="44132"/>
                    </a:lnTo>
                    <a:lnTo>
                      <a:pt x="58362" y="39728"/>
                    </a:lnTo>
                    <a:lnTo>
                      <a:pt x="50923" y="35503"/>
                    </a:lnTo>
                    <a:lnTo>
                      <a:pt x="42430" y="34290"/>
                    </a:lnTo>
                    <a:close/>
                  </a:path>
                </a:pathLst>
              </a:custGeom>
              <a:solidFill>
                <a:srgbClr val="FFFFFF"/>
              </a:solidFill>
            </p:spPr>
            <p:txBody>
              <a:bodyPr wrap="square" lIns="0" tIns="0" rIns="0" bIns="0" rtlCol="0"/>
              <a:lstStyle/>
              <a:p>
                <a:endParaRPr/>
              </a:p>
            </p:txBody>
          </p:sp>
          <p:sp>
            <p:nvSpPr>
              <p:cNvPr id="144" name="object 144"/>
              <p:cNvSpPr/>
              <p:nvPr/>
            </p:nvSpPr>
            <p:spPr>
              <a:xfrm>
                <a:off x="9947147" y="436295"/>
                <a:ext cx="65405" cy="74295"/>
              </a:xfrm>
              <a:custGeom>
                <a:avLst/>
                <a:gdLst/>
                <a:ahLst/>
                <a:cxnLst/>
                <a:rect l="l" t="t" r="r" b="b"/>
                <a:pathLst>
                  <a:path w="65404" h="74295">
                    <a:moveTo>
                      <a:pt x="18300" y="0"/>
                    </a:moveTo>
                    <a:lnTo>
                      <a:pt x="0" y="0"/>
                    </a:lnTo>
                    <a:lnTo>
                      <a:pt x="108" y="52120"/>
                    </a:lnTo>
                    <a:lnTo>
                      <a:pt x="24295" y="74256"/>
                    </a:lnTo>
                    <a:lnTo>
                      <a:pt x="33820" y="74256"/>
                    </a:lnTo>
                    <a:lnTo>
                      <a:pt x="41363" y="70104"/>
                    </a:lnTo>
                    <a:lnTo>
                      <a:pt x="46901" y="65189"/>
                    </a:lnTo>
                    <a:lnTo>
                      <a:pt x="64178" y="65189"/>
                    </a:lnTo>
                    <a:lnTo>
                      <a:pt x="64109" y="58572"/>
                    </a:lnTo>
                    <a:lnTo>
                      <a:pt x="25209" y="58572"/>
                    </a:lnTo>
                    <a:lnTo>
                      <a:pt x="21678" y="56261"/>
                    </a:lnTo>
                    <a:lnTo>
                      <a:pt x="19837" y="51955"/>
                    </a:lnTo>
                    <a:lnTo>
                      <a:pt x="18757" y="49657"/>
                    </a:lnTo>
                    <a:lnTo>
                      <a:pt x="18300" y="46736"/>
                    </a:lnTo>
                    <a:lnTo>
                      <a:pt x="18300" y="0"/>
                    </a:lnTo>
                    <a:close/>
                  </a:path>
                  <a:path w="65404" h="74295">
                    <a:moveTo>
                      <a:pt x="64178" y="65189"/>
                    </a:moveTo>
                    <a:lnTo>
                      <a:pt x="46901" y="65189"/>
                    </a:lnTo>
                    <a:lnTo>
                      <a:pt x="49656" y="72720"/>
                    </a:lnTo>
                    <a:lnTo>
                      <a:pt x="65341" y="72720"/>
                    </a:lnTo>
                    <a:lnTo>
                      <a:pt x="64274" y="68872"/>
                    </a:lnTo>
                    <a:lnTo>
                      <a:pt x="64178" y="65189"/>
                    </a:lnTo>
                    <a:close/>
                  </a:path>
                  <a:path w="65404" h="74295">
                    <a:moveTo>
                      <a:pt x="64109" y="0"/>
                    </a:moveTo>
                    <a:lnTo>
                      <a:pt x="45669" y="0"/>
                    </a:lnTo>
                    <a:lnTo>
                      <a:pt x="45669" y="52120"/>
                    </a:lnTo>
                    <a:lnTo>
                      <a:pt x="42430" y="55651"/>
                    </a:lnTo>
                    <a:lnTo>
                      <a:pt x="36753" y="58572"/>
                    </a:lnTo>
                    <a:lnTo>
                      <a:pt x="64109" y="58572"/>
                    </a:lnTo>
                    <a:lnTo>
                      <a:pt x="64109" y="0"/>
                    </a:lnTo>
                    <a:close/>
                  </a:path>
                </a:pathLst>
              </a:custGeom>
              <a:solidFill>
                <a:srgbClr val="FFFFFF"/>
              </a:solidFill>
            </p:spPr>
            <p:txBody>
              <a:bodyPr wrap="square" lIns="0" tIns="0" rIns="0" bIns="0" rtlCol="0"/>
              <a:lstStyle/>
              <a:p>
                <a:endParaRPr/>
              </a:p>
            </p:txBody>
          </p:sp>
          <p:sp>
            <p:nvSpPr>
              <p:cNvPr id="145" name="object 145"/>
              <p:cNvSpPr/>
              <p:nvPr/>
            </p:nvSpPr>
            <p:spPr>
              <a:xfrm>
                <a:off x="10034943" y="400151"/>
                <a:ext cx="32384" cy="110489"/>
              </a:xfrm>
              <a:custGeom>
                <a:avLst/>
                <a:gdLst/>
                <a:ahLst/>
                <a:cxnLst/>
                <a:rect l="l" t="t" r="r" b="b"/>
                <a:pathLst>
                  <a:path w="32384" h="110490">
                    <a:moveTo>
                      <a:pt x="18300" y="0"/>
                    </a:moveTo>
                    <a:lnTo>
                      <a:pt x="0" y="0"/>
                    </a:lnTo>
                    <a:lnTo>
                      <a:pt x="0" y="103936"/>
                    </a:lnTo>
                    <a:lnTo>
                      <a:pt x="6146" y="109931"/>
                    </a:lnTo>
                    <a:lnTo>
                      <a:pt x="22440" y="109931"/>
                    </a:lnTo>
                    <a:lnTo>
                      <a:pt x="27520" y="109156"/>
                    </a:lnTo>
                    <a:lnTo>
                      <a:pt x="31813" y="107314"/>
                    </a:lnTo>
                    <a:lnTo>
                      <a:pt x="28526" y="94094"/>
                    </a:lnTo>
                    <a:lnTo>
                      <a:pt x="20294" y="94094"/>
                    </a:lnTo>
                    <a:lnTo>
                      <a:pt x="18300" y="92557"/>
                    </a:lnTo>
                    <a:lnTo>
                      <a:pt x="18300" y="0"/>
                    </a:lnTo>
                    <a:close/>
                  </a:path>
                  <a:path w="32384" h="110490">
                    <a:moveTo>
                      <a:pt x="28295" y="93167"/>
                    </a:moveTo>
                    <a:lnTo>
                      <a:pt x="26746" y="93789"/>
                    </a:lnTo>
                    <a:lnTo>
                      <a:pt x="24599" y="94094"/>
                    </a:lnTo>
                    <a:lnTo>
                      <a:pt x="28526" y="94094"/>
                    </a:lnTo>
                    <a:lnTo>
                      <a:pt x="28295" y="93167"/>
                    </a:lnTo>
                    <a:close/>
                  </a:path>
                </a:pathLst>
              </a:custGeom>
              <a:solidFill>
                <a:srgbClr val="FFFFFF"/>
              </a:solidFill>
            </p:spPr>
            <p:txBody>
              <a:bodyPr wrap="square" lIns="0" tIns="0" rIns="0" bIns="0" rtlCol="0"/>
              <a:lstStyle/>
              <a:p>
                <a:endParaRPr/>
              </a:p>
            </p:txBody>
          </p:sp>
          <p:sp>
            <p:nvSpPr>
              <p:cNvPr id="146" name="object 146"/>
              <p:cNvSpPr/>
              <p:nvPr/>
            </p:nvSpPr>
            <p:spPr>
              <a:xfrm>
                <a:off x="10082453" y="434441"/>
                <a:ext cx="48260" cy="74930"/>
              </a:xfrm>
              <a:custGeom>
                <a:avLst/>
                <a:gdLst/>
                <a:ahLst/>
                <a:cxnLst/>
                <a:rect l="l" t="t" r="r" b="b"/>
                <a:pathLst>
                  <a:path w="48259" h="74929">
                    <a:moveTo>
                      <a:pt x="15532" y="1841"/>
                    </a:moveTo>
                    <a:lnTo>
                      <a:pt x="0" y="1841"/>
                    </a:lnTo>
                    <a:lnTo>
                      <a:pt x="0" y="74561"/>
                    </a:lnTo>
                    <a:lnTo>
                      <a:pt x="18300" y="74561"/>
                    </a:lnTo>
                    <a:lnTo>
                      <a:pt x="18300" y="23215"/>
                    </a:lnTo>
                    <a:lnTo>
                      <a:pt x="24295" y="17983"/>
                    </a:lnTo>
                    <a:lnTo>
                      <a:pt x="28282" y="15989"/>
                    </a:lnTo>
                    <a:lnTo>
                      <a:pt x="42372" y="15989"/>
                    </a:lnTo>
                    <a:lnTo>
                      <a:pt x="44869" y="9994"/>
                    </a:lnTo>
                    <a:lnTo>
                      <a:pt x="17526" y="9994"/>
                    </a:lnTo>
                    <a:lnTo>
                      <a:pt x="15532" y="1841"/>
                    </a:lnTo>
                    <a:close/>
                  </a:path>
                  <a:path w="48259" h="74929">
                    <a:moveTo>
                      <a:pt x="42372" y="15989"/>
                    </a:moveTo>
                    <a:lnTo>
                      <a:pt x="35204" y="15989"/>
                    </a:lnTo>
                    <a:lnTo>
                      <a:pt x="38125" y="16446"/>
                    </a:lnTo>
                    <a:lnTo>
                      <a:pt x="41351" y="18440"/>
                    </a:lnTo>
                    <a:lnTo>
                      <a:pt x="42372" y="15989"/>
                    </a:lnTo>
                    <a:close/>
                  </a:path>
                  <a:path w="48259" h="74929">
                    <a:moveTo>
                      <a:pt x="40894" y="0"/>
                    </a:moveTo>
                    <a:lnTo>
                      <a:pt x="30137" y="0"/>
                    </a:lnTo>
                    <a:lnTo>
                      <a:pt x="24130" y="3378"/>
                    </a:lnTo>
                    <a:lnTo>
                      <a:pt x="17526" y="9994"/>
                    </a:lnTo>
                    <a:lnTo>
                      <a:pt x="44869" y="9994"/>
                    </a:lnTo>
                    <a:lnTo>
                      <a:pt x="47815" y="2920"/>
                    </a:lnTo>
                    <a:lnTo>
                      <a:pt x="44894" y="914"/>
                    </a:lnTo>
                    <a:lnTo>
                      <a:pt x="40894" y="0"/>
                    </a:lnTo>
                    <a:close/>
                  </a:path>
                </a:pathLst>
              </a:custGeom>
              <a:solidFill>
                <a:srgbClr val="FFFFFF"/>
              </a:solidFill>
            </p:spPr>
            <p:txBody>
              <a:bodyPr wrap="square" lIns="0" tIns="0" rIns="0" bIns="0" rtlCol="0"/>
              <a:lstStyle/>
              <a:p>
                <a:endParaRPr/>
              </a:p>
            </p:txBody>
          </p:sp>
          <p:sp>
            <p:nvSpPr>
              <p:cNvPr id="147" name="object 147"/>
              <p:cNvSpPr/>
              <p:nvPr/>
            </p:nvSpPr>
            <p:spPr>
              <a:xfrm>
                <a:off x="10137343" y="434441"/>
                <a:ext cx="65405" cy="76200"/>
              </a:xfrm>
              <a:custGeom>
                <a:avLst/>
                <a:gdLst/>
                <a:ahLst/>
                <a:cxnLst/>
                <a:rect l="l" t="t" r="r" b="b"/>
                <a:pathLst>
                  <a:path w="65404" h="76200">
                    <a:moveTo>
                      <a:pt x="32753" y="0"/>
                    </a:moveTo>
                    <a:lnTo>
                      <a:pt x="18875" y="2910"/>
                    </a:lnTo>
                    <a:lnTo>
                      <a:pt x="8589" y="10952"/>
                    </a:lnTo>
                    <a:lnTo>
                      <a:pt x="2197" y="23086"/>
                    </a:lnTo>
                    <a:lnTo>
                      <a:pt x="0" y="38277"/>
                    </a:lnTo>
                    <a:lnTo>
                      <a:pt x="2074" y="52491"/>
                    </a:lnTo>
                    <a:lnTo>
                      <a:pt x="8632" y="64569"/>
                    </a:lnTo>
                    <a:lnTo>
                      <a:pt x="20177" y="72957"/>
                    </a:lnTo>
                    <a:lnTo>
                      <a:pt x="37211" y="76098"/>
                    </a:lnTo>
                    <a:lnTo>
                      <a:pt x="43902" y="75712"/>
                    </a:lnTo>
                    <a:lnTo>
                      <a:pt x="50506" y="74506"/>
                    </a:lnTo>
                    <a:lnTo>
                      <a:pt x="56879" y="72406"/>
                    </a:lnTo>
                    <a:lnTo>
                      <a:pt x="62877" y="69342"/>
                    </a:lnTo>
                    <a:lnTo>
                      <a:pt x="59506" y="61645"/>
                    </a:lnTo>
                    <a:lnTo>
                      <a:pt x="38900" y="61645"/>
                    </a:lnTo>
                    <a:lnTo>
                      <a:pt x="30626" y="60341"/>
                    </a:lnTo>
                    <a:lnTo>
                      <a:pt x="24237" y="56629"/>
                    </a:lnTo>
                    <a:lnTo>
                      <a:pt x="20069" y="50812"/>
                    </a:lnTo>
                    <a:lnTo>
                      <a:pt x="18453" y="43192"/>
                    </a:lnTo>
                    <a:lnTo>
                      <a:pt x="65036" y="43192"/>
                    </a:lnTo>
                    <a:lnTo>
                      <a:pt x="64955" y="38277"/>
                    </a:lnTo>
                    <a:lnTo>
                      <a:pt x="63909" y="30441"/>
                    </a:lnTo>
                    <a:lnTo>
                      <a:pt x="18300" y="30441"/>
                    </a:lnTo>
                    <a:lnTo>
                      <a:pt x="18300" y="21678"/>
                    </a:lnTo>
                    <a:lnTo>
                      <a:pt x="23368" y="13982"/>
                    </a:lnTo>
                    <a:lnTo>
                      <a:pt x="58411" y="13982"/>
                    </a:lnTo>
                    <a:lnTo>
                      <a:pt x="56562" y="10394"/>
                    </a:lnTo>
                    <a:lnTo>
                      <a:pt x="46423" y="2682"/>
                    </a:lnTo>
                    <a:lnTo>
                      <a:pt x="32753" y="0"/>
                    </a:lnTo>
                    <a:close/>
                  </a:path>
                  <a:path w="65404" h="76200">
                    <a:moveTo>
                      <a:pt x="57353" y="56730"/>
                    </a:moveTo>
                    <a:lnTo>
                      <a:pt x="52120" y="59651"/>
                    </a:lnTo>
                    <a:lnTo>
                      <a:pt x="46278" y="61645"/>
                    </a:lnTo>
                    <a:lnTo>
                      <a:pt x="59506" y="61645"/>
                    </a:lnTo>
                    <a:lnTo>
                      <a:pt x="57353" y="56730"/>
                    </a:lnTo>
                    <a:close/>
                  </a:path>
                  <a:path w="65404" h="76200">
                    <a:moveTo>
                      <a:pt x="58411" y="13982"/>
                    </a:moveTo>
                    <a:lnTo>
                      <a:pt x="42138" y="13982"/>
                    </a:lnTo>
                    <a:lnTo>
                      <a:pt x="46126" y="22136"/>
                    </a:lnTo>
                    <a:lnTo>
                      <a:pt x="46431" y="30441"/>
                    </a:lnTo>
                    <a:lnTo>
                      <a:pt x="63909" y="30441"/>
                    </a:lnTo>
                    <a:lnTo>
                      <a:pt x="62867" y="22631"/>
                    </a:lnTo>
                    <a:lnTo>
                      <a:pt x="58411" y="13982"/>
                    </a:lnTo>
                    <a:close/>
                  </a:path>
                </a:pathLst>
              </a:custGeom>
              <a:solidFill>
                <a:srgbClr val="FFFFFF"/>
              </a:solidFill>
            </p:spPr>
            <p:txBody>
              <a:bodyPr wrap="square" lIns="0" tIns="0" rIns="0" bIns="0" rtlCol="0"/>
              <a:lstStyle/>
              <a:p>
                <a:endParaRPr/>
              </a:p>
            </p:txBody>
          </p:sp>
          <p:sp>
            <p:nvSpPr>
              <p:cNvPr id="148" name="object 148"/>
              <p:cNvSpPr/>
              <p:nvPr/>
            </p:nvSpPr>
            <p:spPr>
              <a:xfrm>
                <a:off x="10219308" y="402463"/>
                <a:ext cx="22860" cy="106680"/>
              </a:xfrm>
              <a:custGeom>
                <a:avLst/>
                <a:gdLst/>
                <a:ahLst/>
                <a:cxnLst/>
                <a:rect l="l" t="t" r="r" b="b"/>
                <a:pathLst>
                  <a:path w="22859" h="106679">
                    <a:moveTo>
                      <a:pt x="17678" y="0"/>
                    </a:moveTo>
                    <a:lnTo>
                      <a:pt x="4762" y="0"/>
                    </a:lnTo>
                    <a:lnTo>
                      <a:pt x="0" y="4927"/>
                    </a:lnTo>
                    <a:lnTo>
                      <a:pt x="0" y="17221"/>
                    </a:lnTo>
                    <a:lnTo>
                      <a:pt x="4762" y="21983"/>
                    </a:lnTo>
                    <a:lnTo>
                      <a:pt x="17678" y="21983"/>
                    </a:lnTo>
                    <a:lnTo>
                      <a:pt x="22593" y="17068"/>
                    </a:lnTo>
                    <a:lnTo>
                      <a:pt x="22593" y="4762"/>
                    </a:lnTo>
                    <a:lnTo>
                      <a:pt x="17678" y="0"/>
                    </a:lnTo>
                    <a:close/>
                  </a:path>
                  <a:path w="22859" h="106679">
                    <a:moveTo>
                      <a:pt x="20447" y="33832"/>
                    </a:moveTo>
                    <a:lnTo>
                      <a:pt x="1993" y="33832"/>
                    </a:lnTo>
                    <a:lnTo>
                      <a:pt x="1993" y="106552"/>
                    </a:lnTo>
                    <a:lnTo>
                      <a:pt x="20447" y="106552"/>
                    </a:lnTo>
                    <a:lnTo>
                      <a:pt x="20447" y="33832"/>
                    </a:lnTo>
                    <a:close/>
                  </a:path>
                </a:pathLst>
              </a:custGeom>
              <a:solidFill>
                <a:srgbClr val="FFFFFF"/>
              </a:solidFill>
            </p:spPr>
            <p:txBody>
              <a:bodyPr wrap="square" lIns="0" tIns="0" rIns="0" bIns="0" rtlCol="0"/>
              <a:lstStyle/>
              <a:p>
                <a:endParaRPr/>
              </a:p>
            </p:txBody>
          </p:sp>
          <p:sp>
            <p:nvSpPr>
              <p:cNvPr id="149" name="object 149"/>
              <p:cNvSpPr/>
              <p:nvPr/>
            </p:nvSpPr>
            <p:spPr>
              <a:xfrm>
                <a:off x="10257129" y="400151"/>
                <a:ext cx="50800" cy="109220"/>
              </a:xfrm>
              <a:custGeom>
                <a:avLst/>
                <a:gdLst/>
                <a:ahLst/>
                <a:cxnLst/>
                <a:rect l="l" t="t" r="r" b="b"/>
                <a:pathLst>
                  <a:path w="50800" h="109220">
                    <a:moveTo>
                      <a:pt x="29222" y="50431"/>
                    </a:moveTo>
                    <a:lnTo>
                      <a:pt x="10769" y="50431"/>
                    </a:lnTo>
                    <a:lnTo>
                      <a:pt x="10769" y="108851"/>
                    </a:lnTo>
                    <a:lnTo>
                      <a:pt x="29222" y="108851"/>
                    </a:lnTo>
                    <a:lnTo>
                      <a:pt x="29222" y="50431"/>
                    </a:lnTo>
                    <a:close/>
                  </a:path>
                  <a:path w="50800" h="109220">
                    <a:moveTo>
                      <a:pt x="48132" y="36131"/>
                    </a:moveTo>
                    <a:lnTo>
                      <a:pt x="0" y="36131"/>
                    </a:lnTo>
                    <a:lnTo>
                      <a:pt x="0" y="50431"/>
                    </a:lnTo>
                    <a:lnTo>
                      <a:pt x="43675" y="50431"/>
                    </a:lnTo>
                    <a:lnTo>
                      <a:pt x="48132" y="36131"/>
                    </a:lnTo>
                    <a:close/>
                  </a:path>
                  <a:path w="50800" h="109220">
                    <a:moveTo>
                      <a:pt x="40284" y="0"/>
                    </a:moveTo>
                    <a:lnTo>
                      <a:pt x="35521" y="0"/>
                    </a:lnTo>
                    <a:lnTo>
                      <a:pt x="25428" y="1659"/>
                    </a:lnTo>
                    <a:lnTo>
                      <a:pt x="17611" y="6591"/>
                    </a:lnTo>
                    <a:lnTo>
                      <a:pt x="12561" y="14723"/>
                    </a:lnTo>
                    <a:lnTo>
                      <a:pt x="10769" y="25984"/>
                    </a:lnTo>
                    <a:lnTo>
                      <a:pt x="10769" y="36131"/>
                    </a:lnTo>
                    <a:lnTo>
                      <a:pt x="29222" y="36131"/>
                    </a:lnTo>
                    <a:lnTo>
                      <a:pt x="29222" y="19532"/>
                    </a:lnTo>
                    <a:lnTo>
                      <a:pt x="31991" y="15836"/>
                    </a:lnTo>
                    <a:lnTo>
                      <a:pt x="47556" y="15836"/>
                    </a:lnTo>
                    <a:lnTo>
                      <a:pt x="50736" y="3225"/>
                    </a:lnTo>
                    <a:lnTo>
                      <a:pt x="45821" y="927"/>
                    </a:lnTo>
                    <a:lnTo>
                      <a:pt x="40284" y="0"/>
                    </a:lnTo>
                    <a:close/>
                  </a:path>
                  <a:path w="50800" h="109220">
                    <a:moveTo>
                      <a:pt x="47556" y="15836"/>
                    </a:moveTo>
                    <a:lnTo>
                      <a:pt x="40906" y="15836"/>
                    </a:lnTo>
                    <a:lnTo>
                      <a:pt x="43980" y="16764"/>
                    </a:lnTo>
                    <a:lnTo>
                      <a:pt x="47053" y="17830"/>
                    </a:lnTo>
                    <a:lnTo>
                      <a:pt x="47556" y="15836"/>
                    </a:lnTo>
                    <a:close/>
                  </a:path>
                </a:pathLst>
              </a:custGeom>
              <a:solidFill>
                <a:srgbClr val="FFFFFF"/>
              </a:solidFill>
            </p:spPr>
            <p:txBody>
              <a:bodyPr wrap="square" lIns="0" tIns="0" rIns="0" bIns="0" rtlCol="0"/>
              <a:lstStyle/>
              <a:p>
                <a:endParaRPr/>
              </a:p>
            </p:txBody>
          </p:sp>
          <p:sp>
            <p:nvSpPr>
              <p:cNvPr id="150" name="object 150"/>
              <p:cNvSpPr/>
              <p:nvPr/>
            </p:nvSpPr>
            <p:spPr>
              <a:xfrm>
                <a:off x="10316629" y="434441"/>
                <a:ext cx="65405" cy="76200"/>
              </a:xfrm>
              <a:custGeom>
                <a:avLst/>
                <a:gdLst/>
                <a:ahLst/>
                <a:cxnLst/>
                <a:rect l="l" t="t" r="r" b="b"/>
                <a:pathLst>
                  <a:path w="65404" h="76200">
                    <a:moveTo>
                      <a:pt x="32753" y="0"/>
                    </a:moveTo>
                    <a:lnTo>
                      <a:pt x="18875" y="2910"/>
                    </a:lnTo>
                    <a:lnTo>
                      <a:pt x="8589" y="10952"/>
                    </a:lnTo>
                    <a:lnTo>
                      <a:pt x="2197" y="23086"/>
                    </a:lnTo>
                    <a:lnTo>
                      <a:pt x="0" y="38277"/>
                    </a:lnTo>
                    <a:lnTo>
                      <a:pt x="2072" y="52491"/>
                    </a:lnTo>
                    <a:lnTo>
                      <a:pt x="8628" y="64569"/>
                    </a:lnTo>
                    <a:lnTo>
                      <a:pt x="20172" y="72957"/>
                    </a:lnTo>
                    <a:lnTo>
                      <a:pt x="37211" y="76098"/>
                    </a:lnTo>
                    <a:lnTo>
                      <a:pt x="43902" y="75712"/>
                    </a:lnTo>
                    <a:lnTo>
                      <a:pt x="50506" y="74506"/>
                    </a:lnTo>
                    <a:lnTo>
                      <a:pt x="56879" y="72406"/>
                    </a:lnTo>
                    <a:lnTo>
                      <a:pt x="62877" y="69342"/>
                    </a:lnTo>
                    <a:lnTo>
                      <a:pt x="59506" y="61645"/>
                    </a:lnTo>
                    <a:lnTo>
                      <a:pt x="38900" y="61645"/>
                    </a:lnTo>
                    <a:lnTo>
                      <a:pt x="30626" y="60341"/>
                    </a:lnTo>
                    <a:lnTo>
                      <a:pt x="24237" y="56629"/>
                    </a:lnTo>
                    <a:lnTo>
                      <a:pt x="20069" y="50812"/>
                    </a:lnTo>
                    <a:lnTo>
                      <a:pt x="18453" y="43192"/>
                    </a:lnTo>
                    <a:lnTo>
                      <a:pt x="65036" y="43192"/>
                    </a:lnTo>
                    <a:lnTo>
                      <a:pt x="64955" y="38277"/>
                    </a:lnTo>
                    <a:lnTo>
                      <a:pt x="63909" y="30441"/>
                    </a:lnTo>
                    <a:lnTo>
                      <a:pt x="18300" y="30441"/>
                    </a:lnTo>
                    <a:lnTo>
                      <a:pt x="18300" y="21678"/>
                    </a:lnTo>
                    <a:lnTo>
                      <a:pt x="23368" y="13982"/>
                    </a:lnTo>
                    <a:lnTo>
                      <a:pt x="58411" y="13982"/>
                    </a:lnTo>
                    <a:lnTo>
                      <a:pt x="56562" y="10394"/>
                    </a:lnTo>
                    <a:lnTo>
                      <a:pt x="46423" y="2682"/>
                    </a:lnTo>
                    <a:lnTo>
                      <a:pt x="32753" y="0"/>
                    </a:lnTo>
                    <a:close/>
                  </a:path>
                  <a:path w="65404" h="76200">
                    <a:moveTo>
                      <a:pt x="57353" y="56730"/>
                    </a:moveTo>
                    <a:lnTo>
                      <a:pt x="52120" y="59651"/>
                    </a:lnTo>
                    <a:lnTo>
                      <a:pt x="46278" y="61645"/>
                    </a:lnTo>
                    <a:lnTo>
                      <a:pt x="59506" y="61645"/>
                    </a:lnTo>
                    <a:lnTo>
                      <a:pt x="57353" y="56730"/>
                    </a:lnTo>
                    <a:close/>
                  </a:path>
                  <a:path w="65404" h="76200">
                    <a:moveTo>
                      <a:pt x="58411" y="13982"/>
                    </a:moveTo>
                    <a:lnTo>
                      <a:pt x="42125" y="13982"/>
                    </a:lnTo>
                    <a:lnTo>
                      <a:pt x="46126" y="22136"/>
                    </a:lnTo>
                    <a:lnTo>
                      <a:pt x="46431" y="30441"/>
                    </a:lnTo>
                    <a:lnTo>
                      <a:pt x="63909" y="30441"/>
                    </a:lnTo>
                    <a:lnTo>
                      <a:pt x="62867" y="22631"/>
                    </a:lnTo>
                    <a:lnTo>
                      <a:pt x="58411" y="13982"/>
                    </a:lnTo>
                    <a:close/>
                  </a:path>
                </a:pathLst>
              </a:custGeom>
              <a:solidFill>
                <a:srgbClr val="FFFFFF"/>
              </a:solidFill>
            </p:spPr>
            <p:txBody>
              <a:bodyPr wrap="square" lIns="0" tIns="0" rIns="0" bIns="0" rtlCol="0"/>
              <a:lstStyle/>
              <a:p>
                <a:endParaRPr/>
              </a:p>
            </p:txBody>
          </p:sp>
          <p:sp>
            <p:nvSpPr>
              <p:cNvPr id="151" name="object 151"/>
              <p:cNvSpPr/>
              <p:nvPr/>
            </p:nvSpPr>
            <p:spPr>
              <a:xfrm>
                <a:off x="9843020" y="1054620"/>
                <a:ext cx="868984" cy="169341"/>
              </a:xfrm>
              <a:prstGeom prst="rect">
                <a:avLst/>
              </a:prstGeom>
              <a:blipFill>
                <a:blip r:embed="rId102" cstate="print"/>
                <a:stretch>
                  <a:fillRect/>
                </a:stretch>
              </a:blipFill>
            </p:spPr>
            <p:txBody>
              <a:bodyPr wrap="square" lIns="0" tIns="0" rIns="0" bIns="0" rtlCol="0"/>
              <a:lstStyle/>
              <a:p>
                <a:endParaRPr/>
              </a:p>
            </p:txBody>
          </p:sp>
          <p:sp>
            <p:nvSpPr>
              <p:cNvPr id="152" name="object 152"/>
              <p:cNvSpPr/>
              <p:nvPr/>
            </p:nvSpPr>
            <p:spPr>
              <a:xfrm>
                <a:off x="9843020" y="1062329"/>
                <a:ext cx="99453" cy="120954"/>
              </a:xfrm>
              <a:prstGeom prst="rect">
                <a:avLst/>
              </a:prstGeom>
              <a:blipFill>
                <a:blip r:embed="rId103" cstate="print"/>
                <a:stretch>
                  <a:fillRect/>
                </a:stretch>
              </a:blipFill>
            </p:spPr>
            <p:txBody>
              <a:bodyPr wrap="square" lIns="0" tIns="0" rIns="0" bIns="0" rtlCol="0"/>
              <a:lstStyle/>
              <a:p>
                <a:endParaRPr/>
              </a:p>
            </p:txBody>
          </p:sp>
          <p:sp>
            <p:nvSpPr>
              <p:cNvPr id="153" name="object 153"/>
              <p:cNvSpPr/>
              <p:nvPr/>
            </p:nvSpPr>
            <p:spPr>
              <a:xfrm>
                <a:off x="10641063" y="1094587"/>
                <a:ext cx="70954" cy="88696"/>
              </a:xfrm>
              <a:prstGeom prst="rect">
                <a:avLst/>
              </a:prstGeom>
              <a:blipFill>
                <a:blip r:embed="rId104" cstate="print"/>
                <a:stretch>
                  <a:fillRect/>
                </a:stretch>
              </a:blipFill>
            </p:spPr>
            <p:txBody>
              <a:bodyPr wrap="square" lIns="0" tIns="0" rIns="0" bIns="0" rtlCol="0"/>
              <a:lstStyle/>
              <a:p>
                <a:endParaRPr/>
              </a:p>
            </p:txBody>
          </p:sp>
          <p:sp>
            <p:nvSpPr>
              <p:cNvPr id="154" name="object 154"/>
              <p:cNvSpPr/>
              <p:nvPr/>
            </p:nvSpPr>
            <p:spPr>
              <a:xfrm>
                <a:off x="10382821" y="1094587"/>
                <a:ext cx="59664" cy="88696"/>
              </a:xfrm>
              <a:prstGeom prst="rect">
                <a:avLst/>
              </a:prstGeom>
              <a:blipFill>
                <a:blip r:embed="rId105" cstate="print"/>
                <a:stretch>
                  <a:fillRect/>
                </a:stretch>
              </a:blipFill>
            </p:spPr>
            <p:txBody>
              <a:bodyPr wrap="square" lIns="0" tIns="0" rIns="0" bIns="0" rtlCol="0"/>
              <a:lstStyle/>
              <a:p>
                <a:endParaRPr/>
              </a:p>
            </p:txBody>
          </p:sp>
          <p:sp>
            <p:nvSpPr>
              <p:cNvPr id="155" name="object 155"/>
              <p:cNvSpPr/>
              <p:nvPr/>
            </p:nvSpPr>
            <p:spPr>
              <a:xfrm>
                <a:off x="10296982" y="1094587"/>
                <a:ext cx="68808" cy="88696"/>
              </a:xfrm>
              <a:prstGeom prst="rect">
                <a:avLst/>
              </a:prstGeom>
              <a:blipFill>
                <a:blip r:embed="rId106" cstate="print"/>
                <a:stretch>
                  <a:fillRect/>
                </a:stretch>
              </a:blipFill>
            </p:spPr>
            <p:txBody>
              <a:bodyPr wrap="square" lIns="0" tIns="0" rIns="0" bIns="0" rtlCol="0"/>
              <a:lstStyle/>
              <a:p>
                <a:endParaRPr/>
              </a:p>
            </p:txBody>
          </p:sp>
          <p:sp>
            <p:nvSpPr>
              <p:cNvPr id="156" name="object 156"/>
              <p:cNvSpPr/>
              <p:nvPr/>
            </p:nvSpPr>
            <p:spPr>
              <a:xfrm>
                <a:off x="10205567" y="1094587"/>
                <a:ext cx="70421" cy="86893"/>
              </a:xfrm>
              <a:prstGeom prst="rect">
                <a:avLst/>
              </a:prstGeom>
              <a:blipFill>
                <a:blip r:embed="rId107" cstate="print"/>
                <a:stretch>
                  <a:fillRect/>
                </a:stretch>
              </a:blipFill>
            </p:spPr>
            <p:txBody>
              <a:bodyPr wrap="square" lIns="0" tIns="0" rIns="0" bIns="0" rtlCol="0"/>
              <a:lstStyle/>
              <a:p>
                <a:endParaRPr/>
              </a:p>
            </p:txBody>
          </p:sp>
          <p:sp>
            <p:nvSpPr>
              <p:cNvPr id="157" name="object 157"/>
              <p:cNvSpPr/>
              <p:nvPr/>
            </p:nvSpPr>
            <p:spPr>
              <a:xfrm>
                <a:off x="10056469" y="1094587"/>
                <a:ext cx="123456" cy="86893"/>
              </a:xfrm>
              <a:prstGeom prst="rect">
                <a:avLst/>
              </a:prstGeom>
              <a:blipFill>
                <a:blip r:embed="rId108" cstate="print"/>
                <a:stretch>
                  <a:fillRect/>
                </a:stretch>
              </a:blipFill>
            </p:spPr>
            <p:txBody>
              <a:bodyPr wrap="square" lIns="0" tIns="0" rIns="0" bIns="0" rtlCol="0"/>
              <a:lstStyle/>
              <a:p>
                <a:endParaRPr/>
              </a:p>
            </p:txBody>
          </p:sp>
          <p:sp>
            <p:nvSpPr>
              <p:cNvPr id="158" name="object 158"/>
              <p:cNvSpPr/>
              <p:nvPr/>
            </p:nvSpPr>
            <p:spPr>
              <a:xfrm>
                <a:off x="10465079" y="1094587"/>
                <a:ext cx="107149" cy="88696"/>
              </a:xfrm>
              <a:prstGeom prst="rect">
                <a:avLst/>
              </a:prstGeom>
              <a:blipFill>
                <a:blip r:embed="rId109" cstate="print"/>
                <a:stretch>
                  <a:fillRect/>
                </a:stretch>
              </a:blipFill>
            </p:spPr>
            <p:txBody>
              <a:bodyPr wrap="square" lIns="0" tIns="0" rIns="0" bIns="0" rtlCol="0"/>
              <a:lstStyle/>
              <a:p>
                <a:endParaRPr/>
              </a:p>
            </p:txBody>
          </p:sp>
          <p:sp>
            <p:nvSpPr>
              <p:cNvPr id="159" name="object 159"/>
              <p:cNvSpPr/>
              <p:nvPr/>
            </p:nvSpPr>
            <p:spPr>
              <a:xfrm>
                <a:off x="9952710" y="1096733"/>
                <a:ext cx="87439" cy="127215"/>
              </a:xfrm>
              <a:prstGeom prst="rect">
                <a:avLst/>
              </a:prstGeom>
              <a:blipFill>
                <a:blip r:embed="rId110" cstate="print"/>
                <a:stretch>
                  <a:fillRect/>
                </a:stretch>
              </a:blipFill>
            </p:spPr>
            <p:txBody>
              <a:bodyPr wrap="square" lIns="0" tIns="0" rIns="0" bIns="0" rtlCol="0"/>
              <a:lstStyle/>
              <a:p>
                <a:endParaRPr/>
              </a:p>
            </p:txBody>
          </p:sp>
          <p:sp>
            <p:nvSpPr>
              <p:cNvPr id="160" name="object 160"/>
              <p:cNvSpPr/>
              <p:nvPr/>
            </p:nvSpPr>
            <p:spPr>
              <a:xfrm>
                <a:off x="9959695" y="1248854"/>
                <a:ext cx="752322" cy="128676"/>
              </a:xfrm>
              <a:prstGeom prst="rect">
                <a:avLst/>
              </a:prstGeom>
              <a:blipFill>
                <a:blip r:embed="rId111" cstate="print"/>
                <a:stretch>
                  <a:fillRect/>
                </a:stretch>
              </a:blipFill>
            </p:spPr>
            <p:txBody>
              <a:bodyPr wrap="square" lIns="0" tIns="0" rIns="0" bIns="0" rtlCol="0"/>
              <a:lstStyle/>
              <a:p>
                <a:endParaRPr/>
              </a:p>
            </p:txBody>
          </p:sp>
          <p:sp>
            <p:nvSpPr>
              <p:cNvPr id="161" name="object 161"/>
              <p:cNvSpPr/>
              <p:nvPr/>
            </p:nvSpPr>
            <p:spPr>
              <a:xfrm>
                <a:off x="10101274" y="1248879"/>
                <a:ext cx="72745" cy="128650"/>
              </a:xfrm>
              <a:prstGeom prst="rect">
                <a:avLst/>
              </a:prstGeom>
              <a:blipFill>
                <a:blip r:embed="rId112" cstate="print"/>
                <a:stretch>
                  <a:fillRect/>
                </a:stretch>
              </a:blipFill>
            </p:spPr>
            <p:txBody>
              <a:bodyPr wrap="square" lIns="0" tIns="0" rIns="0" bIns="0" rtlCol="0"/>
              <a:lstStyle/>
              <a:p>
                <a:endParaRPr/>
              </a:p>
            </p:txBody>
          </p:sp>
          <p:sp>
            <p:nvSpPr>
              <p:cNvPr id="162" name="object 162"/>
              <p:cNvSpPr/>
              <p:nvPr/>
            </p:nvSpPr>
            <p:spPr>
              <a:xfrm>
                <a:off x="9959695" y="1256576"/>
                <a:ext cx="116281" cy="120954"/>
              </a:xfrm>
              <a:prstGeom prst="rect">
                <a:avLst/>
              </a:prstGeom>
              <a:blipFill>
                <a:blip r:embed="rId113" cstate="print"/>
                <a:stretch>
                  <a:fillRect/>
                </a:stretch>
              </a:blipFill>
            </p:spPr>
            <p:txBody>
              <a:bodyPr wrap="square" lIns="0" tIns="0" rIns="0" bIns="0" rtlCol="0"/>
              <a:lstStyle/>
              <a:p>
                <a:endParaRPr/>
              </a:p>
            </p:txBody>
          </p:sp>
          <p:sp>
            <p:nvSpPr>
              <p:cNvPr id="163" name="object 163"/>
              <p:cNvSpPr/>
              <p:nvPr/>
            </p:nvSpPr>
            <p:spPr>
              <a:xfrm>
                <a:off x="10641063" y="1288834"/>
                <a:ext cx="70954" cy="88696"/>
              </a:xfrm>
              <a:prstGeom prst="rect">
                <a:avLst/>
              </a:prstGeom>
              <a:blipFill>
                <a:blip r:embed="rId114" cstate="print"/>
                <a:stretch>
                  <a:fillRect/>
                </a:stretch>
              </a:blipFill>
            </p:spPr>
            <p:txBody>
              <a:bodyPr wrap="square" lIns="0" tIns="0" rIns="0" bIns="0" rtlCol="0"/>
              <a:lstStyle/>
              <a:p>
                <a:endParaRPr/>
              </a:p>
            </p:txBody>
          </p:sp>
          <p:sp>
            <p:nvSpPr>
              <p:cNvPr id="164" name="object 164"/>
              <p:cNvSpPr/>
              <p:nvPr/>
            </p:nvSpPr>
            <p:spPr>
              <a:xfrm>
                <a:off x="10283888" y="1266609"/>
                <a:ext cx="187439" cy="110921"/>
              </a:xfrm>
              <a:prstGeom prst="rect">
                <a:avLst/>
              </a:prstGeom>
              <a:blipFill>
                <a:blip r:embed="rId115" cstate="print"/>
                <a:stretch>
                  <a:fillRect/>
                </a:stretch>
              </a:blipFill>
            </p:spPr>
            <p:txBody>
              <a:bodyPr wrap="square" lIns="0" tIns="0" rIns="0" bIns="0" rtlCol="0"/>
              <a:lstStyle/>
              <a:p>
                <a:endParaRPr/>
              </a:p>
            </p:txBody>
          </p:sp>
          <p:sp>
            <p:nvSpPr>
              <p:cNvPr id="165" name="object 165"/>
              <p:cNvSpPr/>
              <p:nvPr/>
            </p:nvSpPr>
            <p:spPr>
              <a:xfrm>
                <a:off x="10191242" y="1288834"/>
                <a:ext cx="70942" cy="88696"/>
              </a:xfrm>
              <a:prstGeom prst="rect">
                <a:avLst/>
              </a:prstGeom>
              <a:blipFill>
                <a:blip r:embed="rId116" cstate="print"/>
                <a:stretch>
                  <a:fillRect/>
                </a:stretch>
              </a:blipFill>
            </p:spPr>
            <p:txBody>
              <a:bodyPr wrap="square" lIns="0" tIns="0" rIns="0" bIns="0" rtlCol="0"/>
              <a:lstStyle/>
              <a:p>
                <a:endParaRPr/>
              </a:p>
            </p:txBody>
          </p:sp>
          <p:sp>
            <p:nvSpPr>
              <p:cNvPr id="166" name="object 166"/>
              <p:cNvSpPr/>
              <p:nvPr/>
            </p:nvSpPr>
            <p:spPr>
              <a:xfrm>
                <a:off x="10489260" y="1290980"/>
                <a:ext cx="70256" cy="86550"/>
              </a:xfrm>
              <a:prstGeom prst="rect">
                <a:avLst/>
              </a:prstGeom>
              <a:blipFill>
                <a:blip r:embed="rId117" cstate="print"/>
                <a:stretch>
                  <a:fillRect/>
                </a:stretch>
              </a:blipFill>
            </p:spPr>
            <p:txBody>
              <a:bodyPr wrap="square" lIns="0" tIns="0" rIns="0" bIns="0" rtlCol="0"/>
              <a:lstStyle/>
              <a:p>
                <a:endParaRPr/>
              </a:p>
            </p:txBody>
          </p:sp>
          <p:sp>
            <p:nvSpPr>
              <p:cNvPr id="167" name="object 167"/>
              <p:cNvSpPr/>
              <p:nvPr/>
            </p:nvSpPr>
            <p:spPr>
              <a:xfrm>
                <a:off x="5650941" y="1054620"/>
                <a:ext cx="728675" cy="128663"/>
              </a:xfrm>
              <a:prstGeom prst="rect">
                <a:avLst/>
              </a:prstGeom>
              <a:blipFill>
                <a:blip r:embed="rId118" cstate="print"/>
                <a:stretch>
                  <a:fillRect/>
                </a:stretch>
              </a:blipFill>
            </p:spPr>
            <p:txBody>
              <a:bodyPr wrap="square" lIns="0" tIns="0" rIns="0" bIns="0" rtlCol="0"/>
              <a:lstStyle/>
              <a:p>
                <a:endParaRPr/>
              </a:p>
            </p:txBody>
          </p:sp>
          <p:sp>
            <p:nvSpPr>
              <p:cNvPr id="168" name="object 168"/>
              <p:cNvSpPr/>
              <p:nvPr/>
            </p:nvSpPr>
            <p:spPr>
              <a:xfrm>
                <a:off x="6093066" y="1054620"/>
                <a:ext cx="72745" cy="128663"/>
              </a:xfrm>
              <a:prstGeom prst="rect">
                <a:avLst/>
              </a:prstGeom>
              <a:blipFill>
                <a:blip r:embed="rId119" cstate="print"/>
                <a:stretch>
                  <a:fillRect/>
                </a:stretch>
              </a:blipFill>
            </p:spPr>
            <p:txBody>
              <a:bodyPr wrap="square" lIns="0" tIns="0" rIns="0" bIns="0" rtlCol="0"/>
              <a:lstStyle/>
              <a:p>
                <a:endParaRPr/>
              </a:p>
            </p:txBody>
          </p:sp>
          <p:sp>
            <p:nvSpPr>
              <p:cNvPr id="169" name="object 169"/>
              <p:cNvSpPr/>
              <p:nvPr/>
            </p:nvSpPr>
            <p:spPr>
              <a:xfrm>
                <a:off x="5898438" y="1054620"/>
                <a:ext cx="70421" cy="126860"/>
              </a:xfrm>
              <a:prstGeom prst="rect">
                <a:avLst/>
              </a:prstGeom>
              <a:blipFill>
                <a:blip r:embed="rId120" cstate="print"/>
                <a:stretch>
                  <a:fillRect/>
                </a:stretch>
              </a:blipFill>
            </p:spPr>
            <p:txBody>
              <a:bodyPr wrap="square" lIns="0" tIns="0" rIns="0" bIns="0" rtlCol="0"/>
              <a:lstStyle/>
              <a:p>
                <a:endParaRPr/>
              </a:p>
            </p:txBody>
          </p:sp>
          <p:sp>
            <p:nvSpPr>
              <p:cNvPr id="170" name="object 170"/>
              <p:cNvSpPr/>
              <p:nvPr/>
            </p:nvSpPr>
            <p:spPr>
              <a:xfrm>
                <a:off x="5650941" y="1063396"/>
                <a:ext cx="59855" cy="118084"/>
              </a:xfrm>
              <a:prstGeom prst="rect">
                <a:avLst/>
              </a:prstGeom>
              <a:blipFill>
                <a:blip r:embed="rId121" cstate="print"/>
                <a:stretch>
                  <a:fillRect/>
                </a:stretch>
              </a:blipFill>
            </p:spPr>
            <p:txBody>
              <a:bodyPr wrap="square" lIns="0" tIns="0" rIns="0" bIns="0" rtlCol="0"/>
              <a:lstStyle/>
              <a:p>
                <a:endParaRPr/>
              </a:p>
            </p:txBody>
          </p:sp>
          <p:sp>
            <p:nvSpPr>
              <p:cNvPr id="171" name="object 171"/>
              <p:cNvSpPr/>
              <p:nvPr/>
            </p:nvSpPr>
            <p:spPr>
              <a:xfrm>
                <a:off x="6183033" y="1094587"/>
                <a:ext cx="70954" cy="88696"/>
              </a:xfrm>
              <a:prstGeom prst="rect">
                <a:avLst/>
              </a:prstGeom>
              <a:blipFill>
                <a:blip r:embed="rId122" cstate="print"/>
                <a:stretch>
                  <a:fillRect/>
                </a:stretch>
              </a:blipFill>
            </p:spPr>
            <p:txBody>
              <a:bodyPr wrap="square" lIns="0" tIns="0" rIns="0" bIns="0" rtlCol="0"/>
              <a:lstStyle/>
              <a:p>
                <a:endParaRPr/>
              </a:p>
            </p:txBody>
          </p:sp>
          <p:sp>
            <p:nvSpPr>
              <p:cNvPr id="172" name="object 172"/>
              <p:cNvSpPr/>
              <p:nvPr/>
            </p:nvSpPr>
            <p:spPr>
              <a:xfrm>
                <a:off x="5990196" y="1094587"/>
                <a:ext cx="80454" cy="88696"/>
              </a:xfrm>
              <a:prstGeom prst="rect">
                <a:avLst/>
              </a:prstGeom>
              <a:blipFill>
                <a:blip r:embed="rId123" cstate="print"/>
                <a:stretch>
                  <a:fillRect/>
                </a:stretch>
              </a:blipFill>
            </p:spPr>
            <p:txBody>
              <a:bodyPr wrap="square" lIns="0" tIns="0" rIns="0" bIns="0" rtlCol="0"/>
              <a:lstStyle/>
              <a:p>
                <a:endParaRPr/>
              </a:p>
            </p:txBody>
          </p:sp>
          <p:sp>
            <p:nvSpPr>
              <p:cNvPr id="173" name="object 173"/>
              <p:cNvSpPr/>
              <p:nvPr/>
            </p:nvSpPr>
            <p:spPr>
              <a:xfrm>
                <a:off x="5812231" y="1094587"/>
                <a:ext cx="68097" cy="88696"/>
              </a:xfrm>
              <a:prstGeom prst="rect">
                <a:avLst/>
              </a:prstGeom>
              <a:blipFill>
                <a:blip r:embed="rId124" cstate="print"/>
                <a:stretch>
                  <a:fillRect/>
                </a:stretch>
              </a:blipFill>
            </p:spPr>
            <p:txBody>
              <a:bodyPr wrap="square" lIns="0" tIns="0" rIns="0" bIns="0" rtlCol="0"/>
              <a:lstStyle/>
              <a:p>
                <a:endParaRPr/>
              </a:p>
            </p:txBody>
          </p:sp>
          <p:sp>
            <p:nvSpPr>
              <p:cNvPr id="174" name="object 174"/>
              <p:cNvSpPr/>
              <p:nvPr/>
            </p:nvSpPr>
            <p:spPr>
              <a:xfrm>
                <a:off x="5723890" y="1094587"/>
                <a:ext cx="68795" cy="88696"/>
              </a:xfrm>
              <a:prstGeom prst="rect">
                <a:avLst/>
              </a:prstGeom>
              <a:blipFill>
                <a:blip r:embed="rId125" cstate="print"/>
                <a:stretch>
                  <a:fillRect/>
                </a:stretch>
              </a:blipFill>
            </p:spPr>
            <p:txBody>
              <a:bodyPr wrap="square" lIns="0" tIns="0" rIns="0" bIns="0" rtlCol="0"/>
              <a:lstStyle/>
              <a:p>
                <a:endParaRPr/>
              </a:p>
            </p:txBody>
          </p:sp>
          <p:sp>
            <p:nvSpPr>
              <p:cNvPr id="175" name="object 175"/>
              <p:cNvSpPr/>
              <p:nvPr/>
            </p:nvSpPr>
            <p:spPr>
              <a:xfrm>
                <a:off x="6275692" y="1094587"/>
                <a:ext cx="103936" cy="86893"/>
              </a:xfrm>
              <a:prstGeom prst="rect">
                <a:avLst/>
              </a:prstGeom>
              <a:blipFill>
                <a:blip r:embed="rId126" cstate="print"/>
                <a:stretch>
                  <a:fillRect/>
                </a:stretch>
              </a:blipFill>
            </p:spPr>
            <p:txBody>
              <a:bodyPr wrap="square" lIns="0" tIns="0" rIns="0" bIns="0" rtlCol="0"/>
              <a:lstStyle/>
              <a:p>
                <a:endParaRPr/>
              </a:p>
            </p:txBody>
          </p:sp>
          <p:sp>
            <p:nvSpPr>
              <p:cNvPr id="176" name="object 176"/>
              <p:cNvSpPr/>
              <p:nvPr/>
            </p:nvSpPr>
            <p:spPr>
              <a:xfrm>
                <a:off x="5640184" y="1248854"/>
                <a:ext cx="470433" cy="128676"/>
              </a:xfrm>
              <a:prstGeom prst="rect">
                <a:avLst/>
              </a:prstGeom>
              <a:blipFill>
                <a:blip r:embed="rId127" cstate="print"/>
                <a:stretch>
                  <a:fillRect/>
                </a:stretch>
              </a:blipFill>
            </p:spPr>
            <p:txBody>
              <a:bodyPr wrap="square" lIns="0" tIns="0" rIns="0" bIns="0" rtlCol="0"/>
              <a:lstStyle/>
              <a:p>
                <a:endParaRPr/>
              </a:p>
            </p:txBody>
          </p:sp>
          <p:sp>
            <p:nvSpPr>
              <p:cNvPr id="177" name="object 177"/>
              <p:cNvSpPr/>
              <p:nvPr/>
            </p:nvSpPr>
            <p:spPr>
              <a:xfrm>
                <a:off x="5802731" y="1248879"/>
                <a:ext cx="70421" cy="126860"/>
              </a:xfrm>
              <a:prstGeom prst="rect">
                <a:avLst/>
              </a:prstGeom>
              <a:blipFill>
                <a:blip r:embed="rId128" cstate="print"/>
                <a:stretch>
                  <a:fillRect/>
                </a:stretch>
              </a:blipFill>
            </p:spPr>
            <p:txBody>
              <a:bodyPr wrap="square" lIns="0" tIns="0" rIns="0" bIns="0" rtlCol="0"/>
              <a:lstStyle/>
              <a:p>
                <a:endParaRPr/>
              </a:p>
            </p:txBody>
          </p:sp>
          <p:sp>
            <p:nvSpPr>
              <p:cNvPr id="178" name="object 178"/>
              <p:cNvSpPr/>
              <p:nvPr/>
            </p:nvSpPr>
            <p:spPr>
              <a:xfrm>
                <a:off x="6039662" y="1288834"/>
                <a:ext cx="70954" cy="88696"/>
              </a:xfrm>
              <a:prstGeom prst="rect">
                <a:avLst/>
              </a:prstGeom>
              <a:blipFill>
                <a:blip r:embed="rId129" cstate="print"/>
                <a:stretch>
                  <a:fillRect/>
                </a:stretch>
              </a:blipFill>
            </p:spPr>
            <p:txBody>
              <a:bodyPr wrap="square" lIns="0" tIns="0" rIns="0" bIns="0" rtlCol="0"/>
              <a:lstStyle/>
              <a:p>
                <a:endParaRPr/>
              </a:p>
            </p:txBody>
          </p:sp>
          <p:sp>
            <p:nvSpPr>
              <p:cNvPr id="179" name="object 179"/>
              <p:cNvSpPr/>
              <p:nvPr/>
            </p:nvSpPr>
            <p:spPr>
              <a:xfrm>
                <a:off x="5640196" y="1288834"/>
                <a:ext cx="144437" cy="88696"/>
              </a:xfrm>
              <a:prstGeom prst="rect">
                <a:avLst/>
              </a:prstGeom>
              <a:blipFill>
                <a:blip r:embed="rId130" cstate="print"/>
                <a:stretch>
                  <a:fillRect/>
                </a:stretch>
              </a:blipFill>
            </p:spPr>
            <p:txBody>
              <a:bodyPr wrap="square" lIns="0" tIns="0" rIns="0" bIns="0" rtlCol="0"/>
              <a:lstStyle/>
              <a:p>
                <a:endParaRPr/>
              </a:p>
            </p:txBody>
          </p:sp>
          <p:sp>
            <p:nvSpPr>
              <p:cNvPr id="180" name="object 180"/>
              <p:cNvSpPr/>
              <p:nvPr/>
            </p:nvSpPr>
            <p:spPr>
              <a:xfrm>
                <a:off x="5898806" y="1290980"/>
                <a:ext cx="70230" cy="86550"/>
              </a:xfrm>
              <a:prstGeom prst="rect">
                <a:avLst/>
              </a:prstGeom>
              <a:blipFill>
                <a:blip r:embed="rId131" cstate="print"/>
                <a:stretch>
                  <a:fillRect/>
                </a:stretch>
              </a:blipFill>
            </p:spPr>
            <p:txBody>
              <a:bodyPr wrap="square" lIns="0" tIns="0" rIns="0" bIns="0" rtlCol="0"/>
              <a:lstStyle/>
              <a:p>
                <a:endParaRPr/>
              </a:p>
            </p:txBody>
          </p:sp>
          <p:sp>
            <p:nvSpPr>
              <p:cNvPr id="181" name="object 181"/>
              <p:cNvSpPr/>
              <p:nvPr/>
            </p:nvSpPr>
            <p:spPr>
              <a:xfrm>
                <a:off x="7022807" y="6173787"/>
                <a:ext cx="2328011" cy="406044"/>
              </a:xfrm>
              <a:prstGeom prst="rect">
                <a:avLst/>
              </a:prstGeom>
              <a:blipFill>
                <a:blip r:embed="rId132" cstate="print"/>
                <a:stretch>
                  <a:fillRect/>
                </a:stretch>
              </a:blipFill>
            </p:spPr>
            <p:txBody>
              <a:bodyPr wrap="square" lIns="0" tIns="0" rIns="0" bIns="0" rtlCol="0"/>
              <a:lstStyle/>
              <a:p>
                <a:endParaRPr/>
              </a:p>
            </p:txBody>
          </p:sp>
          <p:sp>
            <p:nvSpPr>
              <p:cNvPr id="182" name="object 182"/>
              <p:cNvSpPr/>
              <p:nvPr/>
            </p:nvSpPr>
            <p:spPr>
              <a:xfrm>
                <a:off x="7035837" y="6186804"/>
                <a:ext cx="2234565" cy="311785"/>
              </a:xfrm>
              <a:custGeom>
                <a:avLst/>
                <a:gdLst/>
                <a:ahLst/>
                <a:cxnLst/>
                <a:rect l="l" t="t" r="r" b="b"/>
                <a:pathLst>
                  <a:path w="2234565" h="311785">
                    <a:moveTo>
                      <a:pt x="2133815"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close/>
                  </a:path>
                </a:pathLst>
              </a:custGeom>
              <a:solidFill>
                <a:srgbClr val="FFFFFF"/>
              </a:solidFill>
            </p:spPr>
            <p:txBody>
              <a:bodyPr wrap="square" lIns="0" tIns="0" rIns="0" bIns="0" rtlCol="0"/>
              <a:lstStyle/>
              <a:p>
                <a:endParaRPr/>
              </a:p>
            </p:txBody>
          </p:sp>
          <p:sp>
            <p:nvSpPr>
              <p:cNvPr id="183" name="object 183"/>
              <p:cNvSpPr/>
              <p:nvPr/>
            </p:nvSpPr>
            <p:spPr>
              <a:xfrm>
                <a:off x="7035837" y="6186804"/>
                <a:ext cx="2234565" cy="311785"/>
              </a:xfrm>
              <a:custGeom>
                <a:avLst/>
                <a:gdLst/>
                <a:ahLst/>
                <a:cxnLst/>
                <a:rect l="l" t="t" r="r" b="b"/>
                <a:pathLst>
                  <a:path w="2234565" h="311785">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lnTo>
                      <a:pt x="100583" y="0"/>
                    </a:lnTo>
                    <a:close/>
                  </a:path>
                </a:pathLst>
              </a:custGeom>
              <a:ln w="23660">
                <a:solidFill>
                  <a:srgbClr val="FFFFFF"/>
                </a:solidFill>
              </a:ln>
            </p:spPr>
            <p:txBody>
              <a:bodyPr wrap="square" lIns="0" tIns="0" rIns="0" bIns="0" rtlCol="0"/>
              <a:lstStyle/>
              <a:p>
                <a:endParaRPr/>
              </a:p>
            </p:txBody>
          </p:sp>
          <p:sp>
            <p:nvSpPr>
              <p:cNvPr id="184" name="object 184"/>
              <p:cNvSpPr txBox="1"/>
              <p:nvPr/>
            </p:nvSpPr>
            <p:spPr>
              <a:xfrm>
                <a:off x="7681214" y="6227483"/>
                <a:ext cx="1234782" cy="246221"/>
              </a:xfrm>
              <a:prstGeom prst="rect">
                <a:avLst/>
              </a:prstGeom>
            </p:spPr>
            <p:txBody>
              <a:bodyPr vert="horz" wrap="square" lIns="0" tIns="0" rIns="0" bIns="0" rtlCol="0">
                <a:spAutoFit/>
              </a:bodyPr>
              <a:lstStyle/>
              <a:p>
                <a:pPr marL="12700">
                  <a:lnSpc>
                    <a:spcPct val="100000"/>
                  </a:lnSpc>
                </a:pPr>
                <a:r>
                  <a:rPr sz="1600" spc="5" dirty="0">
                    <a:solidFill>
                      <a:srgbClr val="F36F21"/>
                    </a:solidFill>
                    <a:latin typeface="Calibri"/>
                    <a:cs typeface="Calibri"/>
                  </a:rPr>
                  <a:t>Grundschule</a:t>
                </a:r>
                <a:endParaRPr sz="1600">
                  <a:latin typeface="Calibri"/>
                  <a:cs typeface="Calibri"/>
                </a:endParaRPr>
              </a:p>
            </p:txBody>
          </p:sp>
          <p:sp>
            <p:nvSpPr>
              <p:cNvPr id="185" name="object 185"/>
              <p:cNvSpPr/>
              <p:nvPr/>
            </p:nvSpPr>
            <p:spPr>
              <a:xfrm>
                <a:off x="7022807" y="7594765"/>
                <a:ext cx="2328011" cy="406057"/>
              </a:xfrm>
              <a:prstGeom prst="rect">
                <a:avLst/>
              </a:prstGeom>
              <a:blipFill>
                <a:blip r:embed="rId133" cstate="print"/>
                <a:stretch>
                  <a:fillRect/>
                </a:stretch>
              </a:blipFill>
            </p:spPr>
            <p:txBody>
              <a:bodyPr wrap="square" lIns="0" tIns="0" rIns="0" bIns="0" rtlCol="0"/>
              <a:lstStyle/>
              <a:p>
                <a:endParaRPr/>
              </a:p>
            </p:txBody>
          </p:sp>
          <p:sp>
            <p:nvSpPr>
              <p:cNvPr id="186" name="object 186"/>
              <p:cNvSpPr/>
              <p:nvPr/>
            </p:nvSpPr>
            <p:spPr>
              <a:xfrm>
                <a:off x="7035837" y="7607795"/>
                <a:ext cx="2234565" cy="311785"/>
              </a:xfrm>
              <a:custGeom>
                <a:avLst/>
                <a:gdLst/>
                <a:ahLst/>
                <a:cxnLst/>
                <a:rect l="l" t="t" r="r" b="b"/>
                <a:pathLst>
                  <a:path w="2234565" h="311784">
                    <a:moveTo>
                      <a:pt x="2133815"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close/>
                  </a:path>
                </a:pathLst>
              </a:custGeom>
              <a:solidFill>
                <a:srgbClr val="FFFFFF"/>
              </a:solidFill>
            </p:spPr>
            <p:txBody>
              <a:bodyPr wrap="square" lIns="0" tIns="0" rIns="0" bIns="0" rtlCol="0"/>
              <a:lstStyle/>
              <a:p>
                <a:endParaRPr/>
              </a:p>
            </p:txBody>
          </p:sp>
          <p:sp>
            <p:nvSpPr>
              <p:cNvPr id="187" name="object 187"/>
              <p:cNvSpPr/>
              <p:nvPr/>
            </p:nvSpPr>
            <p:spPr>
              <a:xfrm>
                <a:off x="7035837" y="7607795"/>
                <a:ext cx="2234565" cy="311785"/>
              </a:xfrm>
              <a:custGeom>
                <a:avLst/>
                <a:gdLst/>
                <a:ahLst/>
                <a:cxnLst/>
                <a:rect l="l" t="t" r="r" b="b"/>
                <a:pathLst>
                  <a:path w="2234565" h="311784">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lnTo>
                      <a:pt x="100583" y="0"/>
                    </a:lnTo>
                    <a:close/>
                  </a:path>
                </a:pathLst>
              </a:custGeom>
              <a:ln w="23660">
                <a:solidFill>
                  <a:srgbClr val="FFFFFF"/>
                </a:solidFill>
              </a:ln>
            </p:spPr>
            <p:txBody>
              <a:bodyPr wrap="square" lIns="0" tIns="0" rIns="0" bIns="0" rtlCol="0"/>
              <a:lstStyle/>
              <a:p>
                <a:endParaRPr/>
              </a:p>
            </p:txBody>
          </p:sp>
          <p:sp>
            <p:nvSpPr>
              <p:cNvPr id="188" name="object 188"/>
              <p:cNvSpPr txBox="1"/>
              <p:nvPr/>
            </p:nvSpPr>
            <p:spPr>
              <a:xfrm>
                <a:off x="5329161" y="7644600"/>
                <a:ext cx="5709488" cy="1295739"/>
              </a:xfrm>
              <a:prstGeom prst="rect">
                <a:avLst/>
              </a:prstGeom>
            </p:spPr>
            <p:txBody>
              <a:bodyPr vert="horz" wrap="square" lIns="0" tIns="0" rIns="0" bIns="0" rtlCol="0">
                <a:spAutoFit/>
              </a:bodyPr>
              <a:lstStyle/>
              <a:p>
                <a:pPr marL="1959610">
                  <a:lnSpc>
                    <a:spcPct val="100000"/>
                  </a:lnSpc>
                </a:pPr>
                <a:r>
                  <a:rPr sz="2000" spc="5" dirty="0" err="1">
                    <a:solidFill>
                      <a:srgbClr val="187D36"/>
                    </a:solidFill>
                    <a:latin typeface="Calibri"/>
                    <a:cs typeface="Calibri"/>
                  </a:rPr>
                  <a:t>Kindertagesstätte</a:t>
                </a:r>
                <a:r>
                  <a:rPr sz="2000" spc="-114" dirty="0">
                    <a:solidFill>
                      <a:srgbClr val="187D36"/>
                    </a:solidFill>
                    <a:latin typeface="Calibri"/>
                    <a:cs typeface="Calibri"/>
                  </a:rPr>
                  <a:t> </a:t>
                </a:r>
                <a:endParaRPr sz="2000" dirty="0">
                  <a:latin typeface="Calibri"/>
                  <a:cs typeface="Calibri"/>
                </a:endParaRPr>
              </a:p>
              <a:p>
                <a:pPr>
                  <a:lnSpc>
                    <a:spcPct val="100000"/>
                  </a:lnSpc>
                </a:pPr>
                <a:endParaRPr dirty="0">
                  <a:latin typeface="Times New Roman"/>
                  <a:cs typeface="Times New Roman"/>
                </a:endParaRPr>
              </a:p>
              <a:p>
                <a:pPr marL="12700" marR="5080" indent="-635">
                  <a:lnSpc>
                    <a:spcPct val="109700"/>
                  </a:lnSpc>
                </a:pPr>
                <a:r>
                  <a:rPr sz="1400" spc="15" dirty="0" smtClean="0">
                    <a:solidFill>
                      <a:srgbClr val="00314D"/>
                    </a:solidFill>
                    <a:latin typeface="Calibri"/>
                    <a:cs typeface="Calibri"/>
                  </a:rPr>
                  <a:t>In </a:t>
                </a:r>
                <a:r>
                  <a:rPr sz="1400" spc="25" dirty="0">
                    <a:solidFill>
                      <a:srgbClr val="00314D"/>
                    </a:solidFill>
                    <a:latin typeface="Calibri"/>
                    <a:cs typeface="Calibri"/>
                  </a:rPr>
                  <a:t>Rheinland-Pfalz gibt </a:t>
                </a:r>
                <a:r>
                  <a:rPr sz="1400" spc="5" dirty="0">
                    <a:solidFill>
                      <a:srgbClr val="00314D"/>
                    </a:solidFill>
                    <a:latin typeface="Calibri"/>
                    <a:cs typeface="Calibri"/>
                  </a:rPr>
                  <a:t>es ein </a:t>
                </a:r>
                <a:r>
                  <a:rPr sz="1400" spc="30" dirty="0">
                    <a:solidFill>
                      <a:srgbClr val="00314D"/>
                    </a:solidFill>
                    <a:latin typeface="Calibri"/>
                    <a:cs typeface="Calibri"/>
                  </a:rPr>
                  <a:t>gut </a:t>
                </a:r>
                <a:r>
                  <a:rPr sz="1400" spc="15" dirty="0">
                    <a:solidFill>
                      <a:srgbClr val="00314D"/>
                    </a:solidFill>
                    <a:latin typeface="Calibri"/>
                    <a:cs typeface="Calibri"/>
                  </a:rPr>
                  <a:t>ausgebautes </a:t>
                </a:r>
                <a:r>
                  <a:rPr sz="1400" spc="45" dirty="0">
                    <a:solidFill>
                      <a:srgbClr val="00314D"/>
                    </a:solidFill>
                    <a:latin typeface="Calibri"/>
                    <a:cs typeface="Calibri"/>
                  </a:rPr>
                  <a:t>Netz </a:t>
                </a:r>
                <a:r>
                  <a:rPr sz="1400" spc="10" dirty="0">
                    <a:solidFill>
                      <a:srgbClr val="00314D"/>
                    </a:solidFill>
                    <a:latin typeface="Calibri"/>
                    <a:cs typeface="Calibri"/>
                  </a:rPr>
                  <a:t>an </a:t>
                </a:r>
                <a:r>
                  <a:rPr sz="1400" spc="15" dirty="0">
                    <a:solidFill>
                      <a:srgbClr val="00314D"/>
                    </a:solidFill>
                    <a:latin typeface="Calibri"/>
                    <a:cs typeface="Calibri"/>
                  </a:rPr>
                  <a:t>Förderschulen und </a:t>
                </a:r>
                <a:r>
                  <a:rPr sz="1400" spc="10" dirty="0">
                    <a:solidFill>
                      <a:srgbClr val="00314D"/>
                    </a:solidFill>
                    <a:latin typeface="Calibri"/>
                    <a:cs typeface="Calibri"/>
                  </a:rPr>
                  <a:t>an </a:t>
                </a:r>
                <a:r>
                  <a:rPr sz="1400" spc="20" dirty="0">
                    <a:solidFill>
                      <a:srgbClr val="00314D"/>
                    </a:solidFill>
                    <a:latin typeface="Calibri"/>
                    <a:cs typeface="Calibri"/>
                  </a:rPr>
                  <a:t>inklusiven  Unterrichtsangeboten </a:t>
                </a:r>
                <a:r>
                  <a:rPr sz="1400" spc="10" dirty="0">
                    <a:solidFill>
                      <a:srgbClr val="00314D"/>
                    </a:solidFill>
                    <a:latin typeface="Calibri"/>
                    <a:cs typeface="Calibri"/>
                  </a:rPr>
                  <a:t>in </a:t>
                </a:r>
                <a:r>
                  <a:rPr sz="1400" spc="25" dirty="0">
                    <a:solidFill>
                      <a:srgbClr val="00314D"/>
                    </a:solidFill>
                    <a:latin typeface="Calibri"/>
                    <a:cs typeface="Calibri"/>
                  </a:rPr>
                  <a:t>Schwerpunktschulen</a:t>
                </a:r>
                <a:r>
                  <a:rPr sz="1400" spc="65" dirty="0">
                    <a:solidFill>
                      <a:srgbClr val="00314D"/>
                    </a:solidFill>
                    <a:latin typeface="Calibri"/>
                    <a:cs typeface="Calibri"/>
                  </a:rPr>
                  <a:t> </a:t>
                </a:r>
                <a:r>
                  <a:rPr sz="1400" spc="25" dirty="0">
                    <a:solidFill>
                      <a:srgbClr val="00314D"/>
                    </a:solidFill>
                    <a:latin typeface="Calibri"/>
                    <a:cs typeface="Calibri"/>
                  </a:rPr>
                  <a:t>(</a:t>
                </a:r>
                <a:r>
                  <a:rPr sz="1400" b="1" spc="25" dirty="0">
                    <a:solidFill>
                      <a:srgbClr val="00314D"/>
                    </a:solidFill>
                    <a:latin typeface="Calibri"/>
                    <a:cs typeface="Calibri"/>
                  </a:rPr>
                  <a:t>www.inklusion.bildung-rp.de</a:t>
                </a:r>
                <a:r>
                  <a:rPr sz="1400" spc="25" dirty="0">
                    <a:solidFill>
                      <a:srgbClr val="00314D"/>
                    </a:solidFill>
                    <a:latin typeface="Calibri"/>
                    <a:cs typeface="Calibri"/>
                  </a:rPr>
                  <a:t>).</a:t>
                </a:r>
                <a:endParaRPr sz="1400" dirty="0">
                  <a:latin typeface="Calibri"/>
                  <a:cs typeface="Calibri"/>
                </a:endParaRPr>
              </a:p>
            </p:txBody>
          </p:sp>
          <p:sp>
            <p:nvSpPr>
              <p:cNvPr id="189" name="object 189"/>
              <p:cNvSpPr/>
              <p:nvPr/>
            </p:nvSpPr>
            <p:spPr>
              <a:xfrm>
                <a:off x="1295400" y="9347205"/>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190" name="object 190"/>
              <p:cNvSpPr/>
              <p:nvPr/>
            </p:nvSpPr>
            <p:spPr>
              <a:xfrm>
                <a:off x="1346968" y="9399535"/>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91" name="object 191"/>
              <p:cNvSpPr txBox="1"/>
              <p:nvPr/>
            </p:nvSpPr>
            <p:spPr>
              <a:xfrm>
                <a:off x="5588799" y="356451"/>
                <a:ext cx="9362440" cy="1000274"/>
              </a:xfrm>
              <a:prstGeom prst="rect">
                <a:avLst/>
              </a:prstGeom>
            </p:spPr>
            <p:txBody>
              <a:bodyPr vert="horz" wrap="square" lIns="0" tIns="0" rIns="0" bIns="0" rtlCol="0">
                <a:spAutoFit/>
              </a:bodyPr>
              <a:lstStyle/>
              <a:p>
                <a:pPr marL="12700">
                  <a:lnSpc>
                    <a:spcPct val="100000"/>
                  </a:lnSpc>
                </a:pPr>
                <a:r>
                  <a:rPr sz="1200" b="1" spc="35" dirty="0" smtClean="0">
                    <a:solidFill>
                      <a:srgbClr val="FFFFFF"/>
                    </a:solidFill>
                    <a:latin typeface="Calibri"/>
                    <a:cs typeface="Calibri"/>
                  </a:rPr>
                  <a:t>Fachhochschul</a:t>
                </a:r>
                <a:r>
                  <a:rPr sz="1200" b="1" spc="15" dirty="0" smtClean="0">
                    <a:solidFill>
                      <a:srgbClr val="FFFFFF"/>
                    </a:solidFill>
                    <a:latin typeface="Calibri"/>
                    <a:cs typeface="Calibri"/>
                  </a:rPr>
                  <a:t>reife</a:t>
                </a:r>
                <a:endParaRPr sz="1200" dirty="0">
                  <a:latin typeface="Calibri"/>
                  <a:cs typeface="Calibri"/>
                </a:endParaRPr>
              </a:p>
              <a:p>
                <a:pPr marR="5080" algn="r">
                  <a:lnSpc>
                    <a:spcPct val="100000"/>
                  </a:lnSpc>
                  <a:spcBef>
                    <a:spcPts val="830"/>
                  </a:spcBef>
                </a:pPr>
                <a:r>
                  <a:rPr sz="2200" spc="-190" dirty="0">
                    <a:latin typeface="Calibri"/>
                    <a:cs typeface="Calibri"/>
                  </a:rPr>
                  <a:t>1</a:t>
                </a:r>
                <a:endParaRPr sz="2200" dirty="0">
                  <a:latin typeface="Calibri"/>
                  <a:cs typeface="Calibri"/>
                </a:endParaRPr>
              </a:p>
              <a:p>
                <a:pPr marL="1730375">
                  <a:lnSpc>
                    <a:spcPct val="100000"/>
                  </a:lnSpc>
                  <a:spcBef>
                    <a:spcPts val="969"/>
                  </a:spcBef>
                </a:pPr>
                <a:r>
                  <a:rPr sz="1600" spc="15" dirty="0">
                    <a:solidFill>
                      <a:srgbClr val="0076A4"/>
                    </a:solidFill>
                    <a:latin typeface="Calibri"/>
                    <a:cs typeface="Calibri"/>
                  </a:rPr>
                  <a:t>Berufsbildende</a:t>
                </a:r>
                <a:r>
                  <a:rPr sz="1600" spc="-20" dirty="0">
                    <a:solidFill>
                      <a:srgbClr val="0076A4"/>
                    </a:solidFill>
                    <a:latin typeface="Calibri"/>
                    <a:cs typeface="Calibri"/>
                  </a:rPr>
                  <a:t> </a:t>
                </a:r>
                <a:r>
                  <a:rPr sz="1600" spc="35" dirty="0">
                    <a:solidFill>
                      <a:srgbClr val="0076A4"/>
                    </a:solidFill>
                    <a:latin typeface="Calibri"/>
                    <a:cs typeface="Calibri"/>
                  </a:rPr>
                  <a:t>Schule</a:t>
                </a:r>
                <a:endParaRPr sz="1600" dirty="0">
                  <a:latin typeface="Calibri"/>
                  <a:cs typeface="Calibri"/>
                </a:endParaRPr>
              </a:p>
            </p:txBody>
          </p:sp>
          <p:sp>
            <p:nvSpPr>
              <p:cNvPr id="192" name="object 192"/>
              <p:cNvSpPr txBox="1"/>
              <p:nvPr/>
            </p:nvSpPr>
            <p:spPr>
              <a:xfrm>
                <a:off x="1636698" y="9259899"/>
                <a:ext cx="4967301" cy="432491"/>
              </a:xfrm>
              <a:prstGeom prst="rect">
                <a:avLst/>
              </a:prstGeom>
            </p:spPr>
            <p:txBody>
              <a:bodyPr vert="horz" wrap="square" lIns="0" tIns="0" rIns="0" bIns="0" rtlCol="0">
                <a:spAutoFit/>
              </a:bodyPr>
              <a:lstStyle/>
              <a:p>
                <a:pPr marL="12700">
                  <a:lnSpc>
                    <a:spcPts val="3329"/>
                  </a:lnSpc>
                </a:pPr>
                <a:r>
                  <a:rPr lang="de-DE" sz="3400" b="0" spc="250" dirty="0">
                    <a:solidFill>
                      <a:srgbClr val="B7274C"/>
                    </a:solidFill>
                    <a:latin typeface="Calibri Light"/>
                    <a:cs typeface="Calibri Light"/>
                  </a:rPr>
                  <a:t>DAS SCHULSYSTEM RLP </a:t>
                </a:r>
                <a:endParaRPr sz="3400">
                  <a:latin typeface="Calibri Light"/>
                  <a:cs typeface="Calibri Light"/>
                </a:endParaRPr>
              </a:p>
            </p:txBody>
          </p:sp>
        </p:grpSp>
        <p:sp>
          <p:nvSpPr>
            <p:cNvPr id="195" name="Rechteck 194"/>
            <p:cNvSpPr/>
            <p:nvPr/>
          </p:nvSpPr>
          <p:spPr>
            <a:xfrm>
              <a:off x="6527800" y="2805668"/>
              <a:ext cx="1210011" cy="369332"/>
            </a:xfrm>
            <a:prstGeom prst="rect">
              <a:avLst/>
            </a:prstGeom>
          </p:spPr>
          <p:txBody>
            <a:bodyPr wrap="none">
              <a:spAutoFit/>
            </a:bodyPr>
            <a:lstStyle/>
            <a:p>
              <a:r>
                <a:rPr lang="de-DE" dirty="0">
                  <a:solidFill>
                    <a:schemeClr val="bg1"/>
                  </a:solidFill>
                </a:rPr>
                <a:t>Berufsreife</a:t>
              </a:r>
            </a:p>
          </p:txBody>
        </p:sp>
        <p:sp>
          <p:nvSpPr>
            <p:cNvPr id="196" name="Rechteck 195"/>
            <p:cNvSpPr/>
            <p:nvPr/>
          </p:nvSpPr>
          <p:spPr>
            <a:xfrm>
              <a:off x="6460343" y="2108200"/>
              <a:ext cx="3344057" cy="369332"/>
            </a:xfrm>
            <a:prstGeom prst="rect">
              <a:avLst/>
            </a:prstGeom>
          </p:spPr>
          <p:txBody>
            <a:bodyPr wrap="none">
              <a:spAutoFit/>
            </a:bodyPr>
            <a:lstStyle/>
            <a:p>
              <a:r>
                <a:rPr lang="de-DE" dirty="0" smtClean="0">
                  <a:solidFill>
                    <a:schemeClr val="bg1"/>
                  </a:solidFill>
                </a:rPr>
                <a:t>Qualifizierter Sekundarabschluss I</a:t>
              </a:r>
              <a:endParaRPr lang="de-DE"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689725" cy="998219"/>
          </a:xfrm>
          <a:custGeom>
            <a:avLst/>
            <a:gdLst/>
            <a:ahLst/>
            <a:cxnLst/>
            <a:rect l="l" t="t" r="r" b="b"/>
            <a:pathLst>
              <a:path w="6689725" h="998219">
                <a:moveTo>
                  <a:pt x="6689204" y="0"/>
                </a:moveTo>
                <a:lnTo>
                  <a:pt x="0" y="0"/>
                </a:lnTo>
                <a:lnTo>
                  <a:pt x="0" y="997991"/>
                </a:lnTo>
                <a:lnTo>
                  <a:pt x="5553722" y="997204"/>
                </a:lnTo>
                <a:lnTo>
                  <a:pt x="6689204" y="0"/>
                </a:lnTo>
                <a:close/>
              </a:path>
            </a:pathLst>
          </a:custGeom>
          <a:solidFill>
            <a:srgbClr val="0076A4"/>
          </a:solidFill>
        </p:spPr>
        <p:txBody>
          <a:bodyPr wrap="square" lIns="0" tIns="0" rIns="0" bIns="0" rtlCol="0"/>
          <a:lstStyle/>
          <a:p>
            <a:endParaRPr/>
          </a:p>
        </p:txBody>
      </p:sp>
      <p:sp>
        <p:nvSpPr>
          <p:cNvPr id="4" name="object 4"/>
          <p:cNvSpPr/>
          <p:nvPr/>
        </p:nvSpPr>
        <p:spPr>
          <a:xfrm>
            <a:off x="1320800" y="93529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052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1011198" y="1752601"/>
            <a:ext cx="6735802" cy="6314549"/>
            <a:chOff x="1011199" y="3075787"/>
            <a:chExt cx="4941926" cy="4925808"/>
          </a:xfrm>
        </p:grpSpPr>
        <p:sp>
          <p:nvSpPr>
            <p:cNvPr id="2" name="object 2"/>
            <p:cNvSpPr txBox="1"/>
            <p:nvPr/>
          </p:nvSpPr>
          <p:spPr>
            <a:xfrm>
              <a:off x="1282700" y="3075787"/>
              <a:ext cx="4670425" cy="4925808"/>
            </a:xfrm>
            <a:prstGeom prst="rect">
              <a:avLst/>
            </a:prstGeom>
          </p:spPr>
          <p:txBody>
            <a:bodyPr vert="horz" wrap="square" lIns="0" tIns="0" rIns="0" bIns="0" rtlCol="0">
              <a:spAutoFit/>
            </a:bodyPr>
            <a:lstStyle/>
            <a:p>
              <a:pPr marL="12700">
                <a:lnSpc>
                  <a:spcPct val="100000"/>
                </a:lnSpc>
              </a:pPr>
              <a:r>
                <a:rPr sz="3200" b="1" spc="-5" dirty="0">
                  <a:solidFill>
                    <a:srgbClr val="B7274C"/>
                  </a:solidFill>
                  <a:latin typeface="Calibri"/>
                  <a:cs typeface="Calibri"/>
                </a:rPr>
                <a:t>Schulwechsel? </a:t>
              </a:r>
              <a:r>
                <a:rPr sz="3200" b="1" spc="-15" dirty="0">
                  <a:solidFill>
                    <a:srgbClr val="B7274C"/>
                  </a:solidFill>
                  <a:latin typeface="Calibri"/>
                  <a:cs typeface="Calibri"/>
                </a:rPr>
                <a:t>Kein</a:t>
              </a:r>
              <a:r>
                <a:rPr sz="3200" b="1" spc="-70" dirty="0">
                  <a:solidFill>
                    <a:srgbClr val="B7274C"/>
                  </a:solidFill>
                  <a:latin typeface="Calibri"/>
                  <a:cs typeface="Calibri"/>
                </a:rPr>
                <a:t> </a:t>
              </a:r>
              <a:r>
                <a:rPr sz="3200" b="1" spc="-5" dirty="0">
                  <a:solidFill>
                    <a:srgbClr val="B7274C"/>
                  </a:solidFill>
                  <a:latin typeface="Calibri"/>
                  <a:cs typeface="Calibri"/>
                </a:rPr>
                <a:t>Problem!</a:t>
              </a:r>
              <a:endParaRPr sz="3200" dirty="0">
                <a:latin typeface="Calibri"/>
                <a:cs typeface="Calibri"/>
              </a:endParaRPr>
            </a:p>
            <a:p>
              <a:pPr marL="12700" marR="123189">
                <a:lnSpc>
                  <a:spcPct val="100000"/>
                </a:lnSpc>
                <a:spcBef>
                  <a:spcPts val="1120"/>
                </a:spcBef>
              </a:pPr>
              <a:r>
                <a:rPr lang="de-DE" sz="2800" b="0" spc="90" dirty="0" smtClean="0">
                  <a:latin typeface="Calibri Light"/>
                  <a:cs typeface="Calibri Light"/>
                </a:rPr>
                <a:t>An </a:t>
              </a:r>
              <a:r>
                <a:rPr lang="de-DE" sz="2800" b="0" dirty="0" smtClean="0">
                  <a:latin typeface="Calibri Light"/>
                  <a:cs typeface="Calibri Light"/>
                </a:rPr>
                <a:t>allen </a:t>
              </a:r>
              <a:r>
                <a:rPr lang="de-DE" sz="2800" b="0" spc="-5" dirty="0" smtClean="0">
                  <a:latin typeface="Calibri Light"/>
                  <a:cs typeface="Calibri Light"/>
                </a:rPr>
                <a:t>rheinland-pfälzischen </a:t>
              </a:r>
              <a:r>
                <a:rPr lang="de-DE" sz="2800" spc="15" dirty="0" smtClean="0">
                  <a:latin typeface="Calibri Light"/>
                  <a:cs typeface="Calibri Light"/>
                </a:rPr>
                <a:t>S</a:t>
              </a:r>
              <a:r>
                <a:rPr lang="de-DE" sz="2800" b="0" spc="15" dirty="0" smtClean="0">
                  <a:latin typeface="Calibri Light"/>
                  <a:cs typeface="Calibri Light"/>
                </a:rPr>
                <a:t>chulen </a:t>
              </a:r>
              <a:r>
                <a:rPr lang="de-DE" sz="2800" b="0" spc="-10" dirty="0" smtClean="0">
                  <a:latin typeface="Calibri Light"/>
                  <a:cs typeface="Calibri Light"/>
                </a:rPr>
                <a:t>wird  </a:t>
              </a:r>
              <a:r>
                <a:rPr lang="de-DE" sz="2800" b="0" dirty="0" smtClean="0">
                  <a:latin typeface="Calibri Light"/>
                  <a:cs typeface="Calibri Light"/>
                </a:rPr>
                <a:t>in der </a:t>
              </a:r>
              <a:r>
                <a:rPr lang="de-DE" sz="2800" b="0" spc="-10" dirty="0" smtClean="0">
                  <a:latin typeface="Calibri Light"/>
                  <a:cs typeface="Calibri Light"/>
                </a:rPr>
                <a:t>Orientierungsstufe </a:t>
              </a:r>
              <a:r>
                <a:rPr lang="de-DE" sz="2800" b="0" dirty="0" smtClean="0">
                  <a:latin typeface="Calibri Light"/>
                  <a:cs typeface="Calibri Light"/>
                </a:rPr>
                <a:t>nach dem</a:t>
              </a:r>
              <a:r>
                <a:rPr lang="de-DE" sz="2800" b="0" spc="-55" dirty="0" smtClean="0">
                  <a:latin typeface="Calibri Light"/>
                  <a:cs typeface="Calibri Light"/>
                </a:rPr>
                <a:t> </a:t>
              </a:r>
              <a:r>
                <a:rPr lang="de-DE" sz="2800" b="0" dirty="0" smtClean="0">
                  <a:latin typeface="Calibri Light"/>
                  <a:cs typeface="Calibri Light"/>
                </a:rPr>
                <a:t>gleichen  Lehrplan</a:t>
              </a:r>
              <a:r>
                <a:rPr lang="de-DE" sz="2800" b="0" spc="-80" dirty="0" smtClean="0">
                  <a:latin typeface="Calibri Light"/>
                  <a:cs typeface="Calibri Light"/>
                </a:rPr>
                <a:t> </a:t>
              </a:r>
              <a:r>
                <a:rPr lang="de-DE" sz="2800" b="0" spc="-10" dirty="0" smtClean="0">
                  <a:latin typeface="Calibri Light"/>
                  <a:cs typeface="Calibri Light"/>
                </a:rPr>
                <a:t>unterrichtet.</a:t>
              </a:r>
              <a:endParaRPr lang="de-DE" sz="2800" dirty="0" smtClean="0">
                <a:latin typeface="Calibri Light"/>
                <a:cs typeface="Calibri Light"/>
              </a:endParaRPr>
            </a:p>
            <a:p>
              <a:pPr marL="12700">
                <a:lnSpc>
                  <a:spcPct val="100000"/>
                </a:lnSpc>
                <a:spcBef>
                  <a:spcPts val="1200"/>
                </a:spcBef>
              </a:pPr>
              <a:r>
                <a:rPr lang="de-DE" sz="2800" b="0" dirty="0" smtClean="0">
                  <a:latin typeface="Calibri Light"/>
                  <a:cs typeface="Calibri Light"/>
                </a:rPr>
                <a:t>Das </a:t>
              </a:r>
              <a:r>
                <a:rPr lang="de-DE" sz="2800" b="0" spc="-5" dirty="0" smtClean="0">
                  <a:latin typeface="Calibri Light"/>
                  <a:cs typeface="Calibri Light"/>
                </a:rPr>
                <a:t>erleichtert </a:t>
              </a:r>
              <a:r>
                <a:rPr lang="de-DE" sz="2800" b="0" dirty="0" smtClean="0">
                  <a:latin typeface="Calibri Light"/>
                  <a:cs typeface="Calibri Light"/>
                </a:rPr>
                <a:t>den</a:t>
              </a:r>
              <a:r>
                <a:rPr lang="de-DE" sz="2800" b="0" spc="-55" dirty="0" smtClean="0">
                  <a:latin typeface="Calibri Light"/>
                  <a:cs typeface="Calibri Light"/>
                </a:rPr>
                <a:t> </a:t>
              </a:r>
              <a:r>
                <a:rPr lang="de-DE" sz="2800" b="0" spc="-5" dirty="0" smtClean="0">
                  <a:latin typeface="Calibri Light"/>
                  <a:cs typeface="Calibri Light"/>
                </a:rPr>
                <a:t>Schulwechsel.</a:t>
              </a:r>
              <a:endParaRPr lang="de-DE" sz="2800" dirty="0" smtClean="0">
                <a:latin typeface="Calibri Light"/>
                <a:cs typeface="Calibri Light"/>
              </a:endParaRPr>
            </a:p>
            <a:p>
              <a:pPr>
                <a:lnSpc>
                  <a:spcPct val="100000"/>
                </a:lnSpc>
              </a:pPr>
              <a:endParaRPr lang="de-DE" sz="2800" dirty="0" smtClean="0">
                <a:latin typeface="Times New Roman"/>
                <a:cs typeface="Times New Roman"/>
              </a:endParaRPr>
            </a:p>
            <a:p>
              <a:pPr>
                <a:lnSpc>
                  <a:spcPct val="100000"/>
                </a:lnSpc>
                <a:spcBef>
                  <a:spcPts val="35"/>
                </a:spcBef>
              </a:pPr>
              <a:endParaRPr lang="de-DE" sz="2800" dirty="0" smtClean="0">
                <a:latin typeface="Times New Roman"/>
                <a:cs typeface="Times New Roman"/>
              </a:endParaRPr>
            </a:p>
            <a:p>
              <a:pPr marL="12700">
                <a:lnSpc>
                  <a:spcPct val="100000"/>
                </a:lnSpc>
              </a:pPr>
              <a:r>
                <a:rPr lang="de-DE" sz="3200" b="1" spc="-30" dirty="0" smtClean="0">
                  <a:solidFill>
                    <a:srgbClr val="B7274C"/>
                  </a:solidFill>
                  <a:latin typeface="Calibri"/>
                  <a:cs typeface="Calibri"/>
                </a:rPr>
                <a:t>Sekundarabschluss </a:t>
              </a:r>
              <a:r>
                <a:rPr lang="de-DE" sz="3200" b="1" dirty="0" smtClean="0">
                  <a:solidFill>
                    <a:srgbClr val="B7274C"/>
                  </a:solidFill>
                  <a:latin typeface="Calibri"/>
                  <a:cs typeface="Calibri"/>
                </a:rPr>
                <a:t>I </a:t>
              </a:r>
              <a:r>
                <a:rPr lang="de-DE" sz="3200" b="1" spc="-15" dirty="0" smtClean="0">
                  <a:solidFill>
                    <a:srgbClr val="B7274C"/>
                  </a:solidFill>
                  <a:latin typeface="Calibri"/>
                  <a:cs typeface="Calibri"/>
                </a:rPr>
                <a:t>an </a:t>
              </a:r>
              <a:r>
                <a:rPr lang="de-DE" sz="3200" b="1" spc="-20" dirty="0" smtClean="0">
                  <a:solidFill>
                    <a:srgbClr val="B7274C"/>
                  </a:solidFill>
                  <a:latin typeface="Calibri"/>
                  <a:cs typeface="Calibri"/>
                </a:rPr>
                <a:t>allen</a:t>
              </a:r>
              <a:r>
                <a:rPr lang="de-DE" sz="3200" b="1" spc="-250" dirty="0" smtClean="0">
                  <a:solidFill>
                    <a:srgbClr val="B7274C"/>
                  </a:solidFill>
                  <a:latin typeface="Calibri"/>
                  <a:cs typeface="Calibri"/>
                </a:rPr>
                <a:t>  </a:t>
              </a:r>
              <a:r>
                <a:rPr lang="de-DE" sz="3200" b="1" spc="-25" dirty="0" smtClean="0">
                  <a:solidFill>
                    <a:srgbClr val="B7274C"/>
                  </a:solidFill>
                  <a:latin typeface="Calibri"/>
                  <a:cs typeface="Calibri"/>
                </a:rPr>
                <a:t>Schulen</a:t>
              </a:r>
              <a:endParaRPr lang="de-DE" sz="3200" dirty="0" smtClean="0">
                <a:latin typeface="Calibri"/>
                <a:cs typeface="Calibri"/>
              </a:endParaRPr>
            </a:p>
            <a:p>
              <a:pPr marL="12700" marR="212725">
                <a:lnSpc>
                  <a:spcPct val="100000"/>
                </a:lnSpc>
                <a:spcBef>
                  <a:spcPts val="1120"/>
                </a:spcBef>
              </a:pPr>
              <a:r>
                <a:rPr lang="de-DE" sz="2800" b="0" dirty="0" smtClean="0">
                  <a:latin typeface="Calibri Light"/>
                  <a:cs typeface="Calibri Light"/>
                </a:rPr>
                <a:t>Jede </a:t>
              </a:r>
              <a:r>
                <a:rPr lang="de-DE" sz="2800" b="0" spc="-10" dirty="0" smtClean="0">
                  <a:latin typeface="Calibri Light"/>
                  <a:cs typeface="Calibri Light"/>
                </a:rPr>
                <a:t>weiterführende </a:t>
              </a:r>
              <a:r>
                <a:rPr lang="de-DE" sz="2800" b="0" dirty="0" smtClean="0">
                  <a:latin typeface="Calibri Light"/>
                  <a:cs typeface="Calibri Light"/>
                </a:rPr>
                <a:t>Schule in Rheinland-  </a:t>
              </a:r>
              <a:r>
                <a:rPr lang="de-DE" sz="2800" b="0" spc="-10" dirty="0" smtClean="0">
                  <a:latin typeface="Calibri Light"/>
                  <a:cs typeface="Calibri Light"/>
                </a:rPr>
                <a:t>Pfalz </a:t>
              </a:r>
              <a:r>
                <a:rPr lang="de-DE" sz="2800" b="0" spc="-5" dirty="0" smtClean="0">
                  <a:latin typeface="Calibri Light"/>
                  <a:cs typeface="Calibri Light"/>
                </a:rPr>
                <a:t>ermöglicht </a:t>
              </a:r>
              <a:r>
                <a:rPr lang="de-DE" sz="2800" spc="-5" dirty="0" smtClean="0">
                  <a:latin typeface="Calibri Light"/>
                  <a:cs typeface="Calibri Light"/>
                </a:rPr>
                <a:t>neben </a:t>
              </a:r>
              <a:r>
                <a:rPr lang="de-DE" sz="2800" spc="-5" smtClean="0">
                  <a:latin typeface="Calibri Light"/>
                  <a:cs typeface="Calibri Light"/>
                </a:rPr>
                <a:t>der Berufsreife </a:t>
              </a:r>
              <a:r>
                <a:rPr lang="de-DE" sz="2800" spc="-5" dirty="0" smtClean="0">
                  <a:latin typeface="Calibri Light"/>
                  <a:cs typeface="Calibri Light"/>
                </a:rPr>
                <a:t>auch</a:t>
              </a:r>
              <a:r>
                <a:rPr lang="de-DE" sz="2800" b="0" spc="-10" dirty="0" smtClean="0">
                  <a:latin typeface="Calibri Light"/>
                  <a:cs typeface="Calibri Light"/>
                </a:rPr>
                <a:t>  </a:t>
              </a:r>
              <a:r>
                <a:rPr lang="de-DE" sz="2800" b="0" dirty="0" smtClean="0">
                  <a:latin typeface="Calibri Light"/>
                  <a:cs typeface="Calibri Light"/>
                </a:rPr>
                <a:t>den </a:t>
              </a:r>
              <a:r>
                <a:rPr lang="de-DE" sz="2800" b="0" spc="-5" dirty="0" smtClean="0">
                  <a:latin typeface="Calibri Light"/>
                  <a:cs typeface="Calibri Light"/>
                </a:rPr>
                <a:t>Sekundarabschluss</a:t>
              </a:r>
              <a:r>
                <a:rPr lang="de-DE" sz="2800" b="0" spc="-55" dirty="0" smtClean="0">
                  <a:latin typeface="Calibri Light"/>
                  <a:cs typeface="Calibri Light"/>
                </a:rPr>
                <a:t> </a:t>
              </a:r>
              <a:r>
                <a:rPr lang="de-DE" sz="2800" b="0" dirty="0" smtClean="0">
                  <a:latin typeface="Calibri Light"/>
                  <a:cs typeface="Calibri Light"/>
                </a:rPr>
                <a:t>I.</a:t>
              </a:r>
              <a:endParaRPr lang="de-DE" sz="2800" dirty="0" smtClean="0">
                <a:latin typeface="Calibri Light"/>
                <a:cs typeface="Calibri Light"/>
              </a:endParaRPr>
            </a:p>
            <a:p>
              <a:pPr marL="12700" marR="5080">
                <a:lnSpc>
                  <a:spcPct val="100000"/>
                </a:lnSpc>
                <a:spcBef>
                  <a:spcPts val="1200"/>
                </a:spcBef>
              </a:pPr>
              <a:r>
                <a:rPr lang="de-DE" sz="2800" b="0" spc="-5" dirty="0" smtClean="0">
                  <a:latin typeface="Calibri Light"/>
                  <a:cs typeface="Calibri Light"/>
                </a:rPr>
                <a:t>So </a:t>
              </a:r>
              <a:r>
                <a:rPr lang="de-DE" sz="2800" b="0" spc="-10" dirty="0" smtClean="0">
                  <a:latin typeface="Calibri Light"/>
                  <a:cs typeface="Calibri Light"/>
                </a:rPr>
                <a:t>stehen </a:t>
              </a:r>
              <a:r>
                <a:rPr lang="de-DE" sz="2800" b="0" dirty="0" smtClean="0">
                  <a:latin typeface="Calibri Light"/>
                  <a:cs typeface="Calibri Light"/>
                </a:rPr>
                <a:t>nach der 10. Klasse viele</a:t>
              </a:r>
              <a:r>
                <a:rPr lang="de-DE" sz="2800" b="0" spc="-90" dirty="0" smtClean="0">
                  <a:latin typeface="Calibri Light"/>
                  <a:cs typeface="Calibri Light"/>
                </a:rPr>
                <a:t> </a:t>
              </a:r>
              <a:r>
                <a:rPr lang="de-DE" sz="2800" b="0" dirty="0" smtClean="0">
                  <a:latin typeface="Calibri Light"/>
                  <a:cs typeface="Calibri Light"/>
                </a:rPr>
                <a:t>schulische  und </a:t>
              </a:r>
              <a:r>
                <a:rPr lang="de-DE" sz="2800" b="0" spc="-5" dirty="0" smtClean="0">
                  <a:latin typeface="Calibri Light"/>
                  <a:cs typeface="Calibri Light"/>
                </a:rPr>
                <a:t>berufliche </a:t>
              </a:r>
              <a:r>
                <a:rPr lang="de-DE" sz="2800" b="0" spc="-25" dirty="0" smtClean="0">
                  <a:latin typeface="Calibri Light"/>
                  <a:cs typeface="Calibri Light"/>
                </a:rPr>
                <a:t>Wege</a:t>
              </a:r>
              <a:r>
                <a:rPr lang="de-DE" sz="2800" b="0" spc="-45" dirty="0" smtClean="0">
                  <a:latin typeface="Calibri Light"/>
                  <a:cs typeface="Calibri Light"/>
                </a:rPr>
                <a:t> </a:t>
              </a:r>
              <a:r>
                <a:rPr lang="de-DE" sz="2800" b="0" spc="-20" dirty="0" smtClean="0">
                  <a:latin typeface="Calibri Light"/>
                  <a:cs typeface="Calibri Light"/>
                </a:rPr>
                <a:t>offen.</a:t>
              </a:r>
              <a:endParaRPr lang="de-DE" sz="2800" dirty="0">
                <a:latin typeface="Calibri Light"/>
                <a:cs typeface="Calibri Light"/>
              </a:endParaRPr>
            </a:p>
          </p:txBody>
        </p:sp>
        <p:sp>
          <p:nvSpPr>
            <p:cNvPr id="7" name="object 7"/>
            <p:cNvSpPr/>
            <p:nvPr/>
          </p:nvSpPr>
          <p:spPr>
            <a:xfrm>
              <a:off x="1011199" y="5803508"/>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a:p>
          </p:txBody>
        </p:sp>
      </p:grpSp>
      <p:sp>
        <p:nvSpPr>
          <p:cNvPr id="8" name="object 8"/>
          <p:cNvSpPr/>
          <p:nvPr/>
        </p:nvSpPr>
        <p:spPr>
          <a:xfrm>
            <a:off x="8153400" y="1752600"/>
            <a:ext cx="6858000" cy="658460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169545" cy="348615"/>
          </a:xfrm>
          <a:prstGeom prst="rect">
            <a:avLst/>
          </a:prstGeom>
        </p:spPr>
        <p:txBody>
          <a:bodyPr vert="horz" wrap="square" lIns="0" tIns="0" rIns="0" bIns="0" rtlCol="0">
            <a:spAutoFit/>
          </a:bodyPr>
          <a:lstStyle/>
          <a:p>
            <a:pPr marL="12700">
              <a:lnSpc>
                <a:spcPct val="100000"/>
              </a:lnSpc>
            </a:pPr>
            <a:r>
              <a:rPr sz="2200" spc="15" dirty="0">
                <a:latin typeface="Calibri"/>
                <a:cs typeface="Calibri"/>
              </a:rPr>
              <a:t>2</a:t>
            </a:r>
            <a:endParaRPr sz="2200">
              <a:latin typeface="Calibri"/>
              <a:cs typeface="Calibri"/>
            </a:endParaRPr>
          </a:p>
        </p:txBody>
      </p:sp>
      <p:sp>
        <p:nvSpPr>
          <p:cNvPr id="10" name="object 10"/>
          <p:cNvSpPr txBox="1"/>
          <p:nvPr/>
        </p:nvSpPr>
        <p:spPr>
          <a:xfrm>
            <a:off x="1623998" y="9264600"/>
            <a:ext cx="5437201" cy="432491"/>
          </a:xfrm>
          <a:prstGeom prst="rect">
            <a:avLst/>
          </a:prstGeom>
        </p:spPr>
        <p:txBody>
          <a:bodyPr vert="horz" wrap="square" lIns="0" tIns="0" rIns="0" bIns="0" rtlCol="0">
            <a:spAutoFit/>
          </a:bodyPr>
          <a:lstStyle/>
          <a:p>
            <a:pPr marL="12700">
              <a:lnSpc>
                <a:spcPts val="3329"/>
              </a:lnSpc>
            </a:pPr>
            <a:r>
              <a:rPr lang="de-DE" sz="3400" b="0" spc="395" dirty="0">
                <a:solidFill>
                  <a:srgbClr val="B7274C"/>
                </a:solidFill>
                <a:latin typeface="Calibri Light"/>
                <a:cs typeface="Calibri Light"/>
              </a:rPr>
              <a:t>AUFSTIEGSCHANCEN</a:t>
            </a:r>
            <a:endParaRPr sz="3400">
              <a:latin typeface="Calibri Light"/>
              <a:cs typeface="Calibri Light"/>
            </a:endParaRPr>
          </a:p>
        </p:txBody>
      </p:sp>
      <p:sp>
        <p:nvSpPr>
          <p:cNvPr id="11" name="object 11"/>
          <p:cNvSpPr txBox="1"/>
          <p:nvPr/>
        </p:nvSpPr>
        <p:spPr>
          <a:xfrm>
            <a:off x="9205379" y="9336599"/>
            <a:ext cx="5819775"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Vielfalt </a:t>
            </a:r>
            <a:r>
              <a:rPr sz="3000" b="0" spc="-15" dirty="0">
                <a:latin typeface="Calibri Light"/>
                <a:cs typeface="Calibri Light"/>
              </a:rPr>
              <a:t>nutzen </a:t>
            </a:r>
            <a:r>
              <a:rPr sz="3000" b="0" dirty="0">
                <a:latin typeface="Calibri Light"/>
                <a:cs typeface="Calibri Light"/>
              </a:rPr>
              <a:t>– </a:t>
            </a:r>
            <a:r>
              <a:rPr sz="3000" b="0" spc="-15" dirty="0">
                <a:latin typeface="Calibri Light"/>
                <a:cs typeface="Calibri Light"/>
              </a:rPr>
              <a:t>Aufstieg</a:t>
            </a:r>
            <a:r>
              <a:rPr sz="3000" b="0" spc="-55" dirty="0">
                <a:latin typeface="Calibri Light"/>
                <a:cs typeface="Calibri Light"/>
              </a:rPr>
              <a:t> </a:t>
            </a:r>
            <a:r>
              <a:rPr sz="3000" b="0" dirty="0">
                <a:latin typeface="Calibri Light"/>
                <a:cs typeface="Calibri Light"/>
              </a:rPr>
              <a:t>ermöglichen</a:t>
            </a:r>
            <a:endParaRPr sz="3000">
              <a:latin typeface="Calibri Light"/>
              <a:cs typeface="Calibri Light"/>
            </a:endParaRPr>
          </a:p>
        </p:txBody>
      </p:sp>
      <p:sp>
        <p:nvSpPr>
          <p:cNvPr id="12" name="object 10"/>
          <p:cNvSpPr txBox="1"/>
          <p:nvPr/>
        </p:nvSpPr>
        <p:spPr>
          <a:xfrm>
            <a:off x="8128000" y="584200"/>
            <a:ext cx="5437201" cy="432491"/>
          </a:xfrm>
          <a:prstGeom prst="rect">
            <a:avLst/>
          </a:prstGeom>
        </p:spPr>
        <p:txBody>
          <a:bodyPr vert="horz" wrap="square" lIns="0" tIns="0" rIns="0" bIns="0" rtlCol="0">
            <a:spAutoFit/>
          </a:bodyPr>
          <a:lstStyle/>
          <a:p>
            <a:pPr marL="12700">
              <a:lnSpc>
                <a:spcPts val="3329"/>
              </a:lnSpc>
            </a:pPr>
            <a:r>
              <a:rPr lang="de-DE" sz="3400" b="0" spc="395" dirty="0">
                <a:solidFill>
                  <a:srgbClr val="B7274C"/>
                </a:solidFill>
                <a:latin typeface="Calibri Light"/>
                <a:cs typeface="Calibri Light"/>
              </a:rPr>
              <a:t>AUFSTIEGSCHANCEN</a:t>
            </a:r>
            <a:endParaRPr sz="3400" dirty="0">
              <a:latin typeface="Calibri Light"/>
              <a:cs typeface="Calibri Light"/>
            </a:endParaRPr>
          </a:p>
        </p:txBody>
      </p:sp>
      <p:sp>
        <p:nvSpPr>
          <p:cNvPr id="14" name="object 7"/>
          <p:cNvSpPr/>
          <p:nvPr/>
        </p:nvSpPr>
        <p:spPr>
          <a:xfrm>
            <a:off x="1041400" y="1879600"/>
            <a:ext cx="225030" cy="211647"/>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8153400" y="3676650"/>
            <a:ext cx="5842000" cy="923330"/>
          </a:xfrm>
          <a:prstGeom prst="rect">
            <a:avLst/>
          </a:prstGeom>
        </p:spPr>
        <p:txBody>
          <a:bodyPr vert="horz" wrap="square" lIns="0" tIns="0" rIns="0" bIns="0" rtlCol="0">
            <a:spAutoFit/>
          </a:bodyPr>
          <a:lstStyle/>
          <a:p>
            <a:pPr marL="12700" marR="5080" lvl="0" indent="0" defTabSz="914400" eaLnBrk="1" fontAlgn="auto" latinLnBrk="0" hangingPunct="1">
              <a:lnSpc>
                <a:spcPct val="100000"/>
              </a:lnSpc>
              <a:spcBef>
                <a:spcPts val="0"/>
              </a:spcBef>
              <a:spcAft>
                <a:spcPts val="0"/>
              </a:spcAft>
              <a:buClrTx/>
              <a:buSzTx/>
              <a:buFontTx/>
              <a:buNone/>
              <a:tabLst/>
              <a:defRPr/>
            </a:pPr>
            <a:r>
              <a:rPr kumimoji="0" lang="de-DE" sz="3000" b="0" i="0" u="none" strike="noStrike" kern="0" cap="none" spc="-30" normalizeH="0" baseline="0" noProof="0" dirty="0">
                <a:ln>
                  <a:noFill/>
                </a:ln>
                <a:solidFill>
                  <a:schemeClr val="tx1"/>
                </a:solidFill>
                <a:effectLst/>
                <a:uLnTx/>
                <a:uFillTx/>
                <a:latin typeface="Calibri Light"/>
                <a:ea typeface="+mj-ea"/>
                <a:cs typeface="Calibri Light"/>
              </a:rPr>
              <a:t>„Nach dem Praktikum war klar: Ich will in diesen Beruf und nichts anderes</a:t>
            </a:r>
            <a:r>
              <a:rPr kumimoji="0" lang="de-DE" sz="3000" b="0" i="0" u="none" strike="noStrike" kern="0" cap="none" spc="-50" normalizeH="0" baseline="0" noProof="0" dirty="0">
                <a:ln>
                  <a:noFill/>
                </a:ln>
                <a:solidFill>
                  <a:schemeClr val="tx1"/>
                </a:solidFill>
                <a:effectLst/>
                <a:uLnTx/>
                <a:uFillTx/>
                <a:latin typeface="Calibri Light"/>
                <a:ea typeface="+mj-ea"/>
                <a:cs typeface="Calibri Light"/>
              </a:rPr>
              <a:t>.“</a:t>
            </a:r>
          </a:p>
        </p:txBody>
      </p:sp>
      <p:sp>
        <p:nvSpPr>
          <p:cNvPr id="6" name="object 4"/>
          <p:cNvSpPr txBox="1"/>
          <p:nvPr/>
        </p:nvSpPr>
        <p:spPr>
          <a:xfrm>
            <a:off x="14846300" y="645159"/>
            <a:ext cx="299720" cy="348615"/>
          </a:xfrm>
          <a:prstGeom prst="rect">
            <a:avLst/>
          </a:prstGeom>
        </p:spPr>
        <p:txBody>
          <a:bodyPr vert="horz" wrap="square" lIns="0" tIns="0" rIns="0" bIns="0" rtlCol="0">
            <a:spAutoFit/>
          </a:bodyPr>
          <a:lstStyle/>
          <a:p>
            <a:pPr marL="12700">
              <a:lnSpc>
                <a:spcPct val="100000"/>
              </a:lnSpc>
            </a:pPr>
            <a:r>
              <a:rPr lang="de-DE" sz="2200" spc="-40" dirty="0">
                <a:latin typeface="Calibri"/>
                <a:cs typeface="Calibri"/>
              </a:rPr>
              <a:t>3</a:t>
            </a:r>
            <a:endParaRPr sz="2200">
              <a:latin typeface="Calibri"/>
              <a:cs typeface="Calibri"/>
            </a:endParaRPr>
          </a:p>
        </p:txBody>
      </p:sp>
      <p:grpSp>
        <p:nvGrpSpPr>
          <p:cNvPr id="2" name="Gruppieren 1"/>
          <p:cNvGrpSpPr/>
          <p:nvPr/>
        </p:nvGrpSpPr>
        <p:grpSpPr>
          <a:xfrm>
            <a:off x="7899400" y="5912496"/>
            <a:ext cx="7096761" cy="2738957"/>
            <a:chOff x="9499600" y="6477000"/>
            <a:chExt cx="5029200" cy="1770015"/>
          </a:xfrm>
        </p:grpSpPr>
        <p:sp>
          <p:nvSpPr>
            <p:cNvPr id="7" name="object 5"/>
            <p:cNvSpPr/>
            <p:nvPr/>
          </p:nvSpPr>
          <p:spPr>
            <a:xfrm>
              <a:off x="9499600" y="7095045"/>
              <a:ext cx="5029200" cy="1109155"/>
            </a:xfrm>
            <a:custGeom>
              <a:avLst/>
              <a:gdLst/>
              <a:ahLst/>
              <a:cxnLst/>
              <a:rect l="l" t="t" r="r" b="b"/>
              <a:pathLst>
                <a:path w="4318000" h="1136015">
                  <a:moveTo>
                    <a:pt x="0" y="1135875"/>
                  </a:moveTo>
                  <a:lnTo>
                    <a:pt x="4318000" y="1135875"/>
                  </a:lnTo>
                  <a:lnTo>
                    <a:pt x="4318000" y="0"/>
                  </a:lnTo>
                  <a:lnTo>
                    <a:pt x="0" y="0"/>
                  </a:lnTo>
                  <a:lnTo>
                    <a:pt x="0" y="1135875"/>
                  </a:lnTo>
                  <a:close/>
                </a:path>
              </a:pathLst>
            </a:custGeom>
            <a:solidFill>
              <a:srgbClr val="DCDFE9"/>
            </a:solidFill>
          </p:spPr>
          <p:txBody>
            <a:bodyPr wrap="square" lIns="0" tIns="0" rIns="0" bIns="0" rtlCol="0"/>
            <a:lstStyle/>
            <a:p>
              <a:endParaRPr/>
            </a:p>
          </p:txBody>
        </p:sp>
        <p:sp>
          <p:nvSpPr>
            <p:cNvPr id="8" name="object 6"/>
            <p:cNvSpPr/>
            <p:nvPr/>
          </p:nvSpPr>
          <p:spPr>
            <a:xfrm>
              <a:off x="9499600" y="6477000"/>
              <a:ext cx="5029200" cy="618490"/>
            </a:xfrm>
            <a:custGeom>
              <a:avLst/>
              <a:gdLst/>
              <a:ahLst/>
              <a:cxnLst/>
              <a:rect l="l" t="t" r="r" b="b"/>
              <a:pathLst>
                <a:path w="4318000" h="618490">
                  <a:moveTo>
                    <a:pt x="0" y="618045"/>
                  </a:moveTo>
                  <a:lnTo>
                    <a:pt x="4318000" y="618045"/>
                  </a:lnTo>
                  <a:lnTo>
                    <a:pt x="4318000" y="0"/>
                  </a:lnTo>
                  <a:lnTo>
                    <a:pt x="0" y="0"/>
                  </a:lnTo>
                  <a:lnTo>
                    <a:pt x="0" y="618045"/>
                  </a:lnTo>
                  <a:close/>
                </a:path>
              </a:pathLst>
            </a:custGeom>
            <a:solidFill>
              <a:srgbClr val="0076A4"/>
            </a:solidFill>
          </p:spPr>
          <p:txBody>
            <a:bodyPr wrap="square" lIns="0" tIns="0" rIns="0" bIns="0" rtlCol="0"/>
            <a:lstStyle/>
            <a:p>
              <a:endParaRPr>
                <a:solidFill>
                  <a:srgbClr val="0076A4"/>
                </a:solidFill>
              </a:endParaRPr>
            </a:p>
          </p:txBody>
        </p:sp>
        <p:sp>
          <p:nvSpPr>
            <p:cNvPr id="9" name="object 7"/>
            <p:cNvSpPr txBox="1"/>
            <p:nvPr/>
          </p:nvSpPr>
          <p:spPr>
            <a:xfrm>
              <a:off x="9762514" y="6544792"/>
              <a:ext cx="4537686" cy="1702223"/>
            </a:xfrm>
            <a:prstGeom prst="rect">
              <a:avLst/>
            </a:prstGeom>
          </p:spPr>
          <p:txBody>
            <a:bodyPr vert="horz" wrap="square" lIns="0" tIns="0" rIns="0" bIns="0" rtlCol="0">
              <a:spAutoFit/>
            </a:bodyPr>
            <a:lstStyle/>
            <a:p>
              <a:pPr marL="12700">
                <a:lnSpc>
                  <a:spcPct val="100000"/>
                </a:lnSpc>
              </a:pPr>
              <a:r>
                <a:rPr sz="4000" b="1" spc="-5" dirty="0">
                  <a:solidFill>
                    <a:srgbClr val="FFFFFF"/>
                  </a:solidFill>
                  <a:cs typeface="Calibri"/>
                </a:rPr>
                <a:t>Gut </a:t>
              </a:r>
              <a:r>
                <a:rPr sz="4000" b="1" spc="-10" dirty="0">
                  <a:solidFill>
                    <a:srgbClr val="FFFFFF"/>
                  </a:solidFill>
                  <a:cs typeface="Calibri"/>
                </a:rPr>
                <a:t>zu</a:t>
              </a:r>
              <a:r>
                <a:rPr sz="4000" b="1" spc="-85" dirty="0">
                  <a:solidFill>
                    <a:srgbClr val="FFFFFF"/>
                  </a:solidFill>
                  <a:cs typeface="Calibri"/>
                </a:rPr>
                <a:t> </a:t>
              </a:r>
              <a:r>
                <a:rPr sz="4000" b="1" spc="-5" dirty="0">
                  <a:solidFill>
                    <a:srgbClr val="FFFFFF"/>
                  </a:solidFill>
                  <a:cs typeface="Calibri"/>
                </a:rPr>
                <a:t>wissen:</a:t>
              </a:r>
              <a:endParaRPr sz="4000" dirty="0">
                <a:cs typeface="Calibri"/>
              </a:endParaRPr>
            </a:p>
            <a:p>
              <a:pPr marL="12700">
                <a:lnSpc>
                  <a:spcPct val="100000"/>
                </a:lnSpc>
                <a:spcBef>
                  <a:spcPts val="2285"/>
                </a:spcBef>
              </a:pPr>
              <a:r>
                <a:rPr lang="de-DE" sz="2800" b="0" spc="-5" dirty="0">
                  <a:cs typeface="Calibri Light"/>
                </a:rPr>
                <a:t>Berufsreife + abgeschlossene Berufsausbildung (Notendurchschnitt mind. 3,0) = </a:t>
              </a:r>
              <a:r>
                <a:rPr lang="de-DE" sz="2800" b="0" spc="-5" dirty="0" smtClean="0">
                  <a:cs typeface="Calibri Light"/>
                </a:rPr>
                <a:t>automatisch </a:t>
              </a:r>
              <a:r>
                <a:rPr lang="de-DE" sz="2800" b="0" spc="-5" dirty="0" smtClean="0">
                  <a:solidFill>
                    <a:srgbClr val="FF0000"/>
                  </a:solidFill>
                  <a:cs typeface="Calibri Light"/>
                </a:rPr>
                <a:t> </a:t>
              </a:r>
              <a:r>
                <a:rPr lang="de-DE" sz="2800" b="0" spc="-5" dirty="0" smtClean="0">
                  <a:cs typeface="Calibri Light"/>
                </a:rPr>
                <a:t>qualifizierter</a:t>
              </a:r>
              <a:r>
                <a:rPr lang="de-DE" sz="2800" b="0" spc="-5" dirty="0" smtClean="0">
                  <a:solidFill>
                    <a:srgbClr val="FF0000"/>
                  </a:solidFill>
                  <a:cs typeface="Calibri Light"/>
                </a:rPr>
                <a:t> </a:t>
              </a:r>
              <a:r>
                <a:rPr lang="de-DE" sz="2800" b="0" spc="-5" dirty="0" smtClean="0">
                  <a:cs typeface="Calibri Light"/>
                </a:rPr>
                <a:t> </a:t>
              </a:r>
              <a:r>
                <a:rPr lang="de-DE" sz="2800" b="0" spc="-5" dirty="0">
                  <a:cs typeface="Calibri Light"/>
                </a:rPr>
                <a:t>Sekundarabschluss </a:t>
              </a:r>
              <a:r>
                <a:rPr lang="de-DE" sz="2800" b="0" spc="-5" dirty="0" smtClean="0">
                  <a:cs typeface="Calibri Light"/>
                </a:rPr>
                <a:t>I („Realschulabschluss“)</a:t>
              </a:r>
              <a:endParaRPr sz="2800" dirty="0">
                <a:cs typeface="Calibri Light"/>
              </a:endParaRPr>
            </a:p>
          </p:txBody>
        </p:sp>
      </p:grpSp>
      <p:sp>
        <p:nvSpPr>
          <p:cNvPr id="10" name="object 8"/>
          <p:cNvSpPr/>
          <p:nvPr/>
        </p:nvSpPr>
        <p:spPr>
          <a:xfrm>
            <a:off x="1295400" y="93064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11" name="object 9"/>
          <p:cNvSpPr/>
          <p:nvPr/>
        </p:nvSpPr>
        <p:spPr>
          <a:xfrm>
            <a:off x="1346968" y="9358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2" name="object 10"/>
          <p:cNvSpPr/>
          <p:nvPr/>
        </p:nvSpPr>
        <p:spPr>
          <a:xfrm>
            <a:off x="2870200" y="5912497"/>
            <a:ext cx="4000500" cy="833755"/>
          </a:xfrm>
          <a:custGeom>
            <a:avLst/>
            <a:gdLst/>
            <a:ahLst/>
            <a:cxnLst/>
            <a:rect l="l" t="t" r="r" b="b"/>
            <a:pathLst>
              <a:path w="4000500" h="833754">
                <a:moveTo>
                  <a:pt x="0" y="833297"/>
                </a:moveTo>
                <a:lnTo>
                  <a:pt x="4000500" y="833297"/>
                </a:lnTo>
                <a:lnTo>
                  <a:pt x="4000500" y="0"/>
                </a:lnTo>
                <a:lnTo>
                  <a:pt x="0" y="0"/>
                </a:lnTo>
                <a:lnTo>
                  <a:pt x="0" y="833297"/>
                </a:lnTo>
                <a:close/>
              </a:path>
            </a:pathLst>
          </a:custGeom>
          <a:solidFill>
            <a:srgbClr val="DCDFE9"/>
          </a:solidFill>
        </p:spPr>
        <p:txBody>
          <a:bodyPr wrap="square" lIns="0" tIns="0" rIns="0" bIns="0" rtlCol="0"/>
          <a:lstStyle/>
          <a:p>
            <a:endParaRPr/>
          </a:p>
        </p:txBody>
      </p:sp>
      <p:sp>
        <p:nvSpPr>
          <p:cNvPr id="13" name="object 11"/>
          <p:cNvSpPr txBox="1"/>
          <p:nvPr/>
        </p:nvSpPr>
        <p:spPr>
          <a:xfrm>
            <a:off x="2870200" y="5912496"/>
            <a:ext cx="4114800" cy="673261"/>
          </a:xfrm>
          <a:prstGeom prst="rect">
            <a:avLst/>
          </a:prstGeom>
        </p:spPr>
        <p:txBody>
          <a:bodyPr vert="horz" wrap="square" lIns="0" tIns="158750" rIns="0" bIns="0" rtlCol="0">
            <a:spAutoFit/>
          </a:bodyPr>
          <a:lstStyle/>
          <a:p>
            <a:pPr marL="139700" marR="339725">
              <a:lnSpc>
                <a:spcPts val="2000"/>
              </a:lnSpc>
              <a:spcBef>
                <a:spcPts val="1250"/>
              </a:spcBef>
            </a:pPr>
            <a:r>
              <a:rPr lang="de-DE" b="1" dirty="0">
                <a:latin typeface="Calibri"/>
                <a:cs typeface="Calibri Light"/>
              </a:rPr>
              <a:t>David </a:t>
            </a:r>
            <a:r>
              <a:rPr lang="de-DE" dirty="0" smtClean="0">
                <a:latin typeface="Calibri"/>
                <a:cs typeface="Calibri Light"/>
              </a:rPr>
              <a:t>in </a:t>
            </a:r>
            <a:r>
              <a:rPr lang="de-DE" dirty="0">
                <a:latin typeface="Calibri"/>
                <a:cs typeface="Calibri Light"/>
              </a:rPr>
              <a:t>Ausbildung zum Land- und Baumaschinenmechatroniker</a:t>
            </a:r>
            <a:endParaRPr sz="1800" dirty="0">
              <a:latin typeface="Calibri Light"/>
              <a:cs typeface="Calibri Light"/>
            </a:endParaRPr>
          </a:p>
        </p:txBody>
      </p:sp>
      <p:sp>
        <p:nvSpPr>
          <p:cNvPr id="14" name="object 12"/>
          <p:cNvSpPr/>
          <p:nvPr/>
        </p:nvSpPr>
        <p:spPr>
          <a:xfrm>
            <a:off x="2873400" y="2239797"/>
            <a:ext cx="3996829" cy="3731133"/>
          </a:xfrm>
          <a:prstGeom prst="rect">
            <a:avLst/>
          </a:prstGeom>
          <a:blipFill>
            <a:blip r:embed="rId3" cstate="print"/>
            <a:stretch>
              <a:fillRect/>
            </a:stretch>
          </a:blipFill>
        </p:spPr>
        <p:txBody>
          <a:bodyPr wrap="square" lIns="0" tIns="0" rIns="0" bIns="0" rtlCol="0"/>
          <a:lstStyle/>
          <a:p>
            <a:endParaRPr/>
          </a:p>
        </p:txBody>
      </p:sp>
      <p:sp>
        <p:nvSpPr>
          <p:cNvPr id="15" name="object 13"/>
          <p:cNvSpPr/>
          <p:nvPr/>
        </p:nvSpPr>
        <p:spPr>
          <a:xfrm>
            <a:off x="6870700" y="4762500"/>
            <a:ext cx="3924300" cy="518795"/>
          </a:xfrm>
          <a:custGeom>
            <a:avLst/>
            <a:gdLst/>
            <a:ahLst/>
            <a:cxnLst/>
            <a:rect l="l" t="t" r="r" b="b"/>
            <a:pathLst>
              <a:path w="3924300" h="518795">
                <a:moveTo>
                  <a:pt x="0" y="518375"/>
                </a:moveTo>
                <a:lnTo>
                  <a:pt x="2325154" y="518375"/>
                </a:lnTo>
                <a:lnTo>
                  <a:pt x="3023222" y="0"/>
                </a:lnTo>
                <a:lnTo>
                  <a:pt x="3924300" y="0"/>
                </a:lnTo>
              </a:path>
            </a:pathLst>
          </a:custGeom>
          <a:ln w="25400">
            <a:solidFill>
              <a:srgbClr val="0076A4"/>
            </a:solidFill>
          </a:ln>
        </p:spPr>
        <p:txBody>
          <a:bodyPr wrap="square" lIns="0" tIns="0" rIns="0" bIns="0" rtlCol="0"/>
          <a:lstStyle/>
          <a:p>
            <a:endParaRPr/>
          </a:p>
        </p:txBody>
      </p:sp>
      <p:sp>
        <p:nvSpPr>
          <p:cNvPr id="16" name="object 14"/>
          <p:cNvSpPr txBox="1"/>
          <p:nvPr/>
        </p:nvSpPr>
        <p:spPr>
          <a:xfrm>
            <a:off x="1598536" y="9279399"/>
            <a:ext cx="5055235" cy="432491"/>
          </a:xfrm>
          <a:prstGeom prst="rect">
            <a:avLst/>
          </a:prstGeom>
        </p:spPr>
        <p:txBody>
          <a:bodyPr vert="horz" wrap="square" lIns="0" tIns="0" rIns="0" bIns="0" rtlCol="0">
            <a:spAutoFit/>
          </a:bodyPr>
          <a:lstStyle/>
          <a:p>
            <a:pPr marL="12700">
              <a:lnSpc>
                <a:spcPts val="3329"/>
              </a:lnSpc>
            </a:pPr>
            <a:r>
              <a:rPr lang="de-DE" sz="3400" spc="395" dirty="0">
                <a:solidFill>
                  <a:srgbClr val="B7274C"/>
                </a:solidFill>
                <a:latin typeface="Calibri Light"/>
                <a:cs typeface="Calibri Light"/>
              </a:rPr>
              <a:t>AUFSTIEGSCHANCEN</a:t>
            </a:r>
            <a:endParaRPr lang="de-DE" sz="3400" dirty="0">
              <a:latin typeface="Calibri Light"/>
              <a:cs typeface="Calibri Light"/>
            </a:endParaRPr>
          </a:p>
        </p:txBody>
      </p:sp>
      <p:sp>
        <p:nvSpPr>
          <p:cNvPr id="17" name="object 15"/>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8" name="object 3"/>
          <p:cNvSpPr/>
          <p:nvPr/>
        </p:nvSpPr>
        <p:spPr>
          <a:xfrm>
            <a:off x="0" y="0"/>
            <a:ext cx="6713220" cy="1016000"/>
          </a:xfrm>
          <a:custGeom>
            <a:avLst/>
            <a:gdLst/>
            <a:ahLst/>
            <a:cxnLst/>
            <a:rect l="l" t="t" r="r" b="b"/>
            <a:pathLst>
              <a:path w="6713220" h="1016000">
                <a:moveTo>
                  <a:pt x="6712623" y="0"/>
                </a:moveTo>
                <a:lnTo>
                  <a:pt x="0" y="0"/>
                </a:lnTo>
                <a:lnTo>
                  <a:pt x="0" y="1016000"/>
                </a:lnTo>
                <a:lnTo>
                  <a:pt x="5556643" y="1015187"/>
                </a:lnTo>
                <a:lnTo>
                  <a:pt x="6712623" y="0"/>
                </a:lnTo>
                <a:close/>
              </a:path>
            </a:pathLst>
          </a:custGeom>
          <a:solidFill>
            <a:srgbClr val="0076A4"/>
          </a:solidFill>
        </p:spPr>
        <p:txBody>
          <a:bodyPr wrap="square" lIns="0" tIns="0" rIns="0" bIns="0" rtlCol="0"/>
          <a:lstStyle/>
          <a:p>
            <a:endParaRPr/>
          </a:p>
        </p:txBody>
      </p:sp>
      <p:sp>
        <p:nvSpPr>
          <p:cNvPr id="21" name="Rechteck 20">
            <a:extLst>
              <a:ext uri="{FF2B5EF4-FFF2-40B4-BE49-F238E27FC236}">
                <a16:creationId xmlns:a16="http://schemas.microsoft.com/office/drawing/2014/main" id="{92D4EAC3-92A8-4DD5-B090-837160A4E7F5}"/>
              </a:ext>
            </a:extLst>
          </p:cNvPr>
          <p:cNvSpPr/>
          <p:nvPr/>
        </p:nvSpPr>
        <p:spPr>
          <a:xfrm>
            <a:off x="8088586" y="435419"/>
            <a:ext cx="4650056" cy="615553"/>
          </a:xfrm>
          <a:prstGeom prst="rect">
            <a:avLst/>
          </a:prstGeom>
        </p:spPr>
        <p:txBody>
          <a:bodyPr wrap="none">
            <a:spAutoFit/>
          </a:bodyPr>
          <a:lstStyle/>
          <a:p>
            <a:r>
              <a:rPr lang="de-DE" sz="3400" spc="395" dirty="0">
                <a:solidFill>
                  <a:srgbClr val="B7274C"/>
                </a:solidFill>
                <a:latin typeface="Calibri Light"/>
                <a:cs typeface="Calibri Light"/>
              </a:rPr>
              <a:t>AUFSTIEGSCHANCEN</a:t>
            </a:r>
            <a:endParaRPr lang="de-DE" dirty="0"/>
          </a:p>
        </p:txBody>
      </p:sp>
      <p:pic>
        <p:nvPicPr>
          <p:cNvPr id="23" name="Grafik 22">
            <a:extLst>
              <a:ext uri="{FF2B5EF4-FFF2-40B4-BE49-F238E27FC236}">
                <a16:creationId xmlns:a16="http://schemas.microsoft.com/office/drawing/2014/main" id="{D72812D9-F0FB-4D2D-98A8-663EFACBBC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43" t="-51" r="2844" b="15595"/>
          <a:stretch/>
        </p:blipFill>
        <p:spPr>
          <a:xfrm>
            <a:off x="2870670" y="2206513"/>
            <a:ext cx="3999559" cy="376441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3400" y="3676650"/>
            <a:ext cx="5613400" cy="923330"/>
          </a:xfrm>
          <a:prstGeom prst="rect">
            <a:avLst/>
          </a:prstGeom>
        </p:spPr>
        <p:txBody>
          <a:bodyPr vert="horz" wrap="square" lIns="0" tIns="0" rIns="0" bIns="0" rtlCol="0">
            <a:spAutoFit/>
          </a:bodyPr>
          <a:lstStyle/>
          <a:p>
            <a:pPr marL="12700" marR="5080" algn="l">
              <a:lnSpc>
                <a:spcPct val="100000"/>
              </a:lnSpc>
            </a:pPr>
            <a:r>
              <a:rPr spc="-30" dirty="0"/>
              <a:t>„</a:t>
            </a:r>
            <a:r>
              <a:rPr lang="de-DE" spc="-30" dirty="0"/>
              <a:t>Ich bin sehr zufrieden mit der Aus-bildung</a:t>
            </a:r>
            <a:r>
              <a:rPr spc="-50" dirty="0"/>
              <a:t>.</a:t>
            </a:r>
            <a:r>
              <a:rPr lang="de-DE" spc="-50" dirty="0"/>
              <a:t> Es gibt viele Möglichkeiten. </a:t>
            </a:r>
            <a:r>
              <a:rPr spc="-50" dirty="0"/>
              <a:t>“</a:t>
            </a:r>
          </a:p>
        </p:txBody>
      </p:sp>
      <p:sp>
        <p:nvSpPr>
          <p:cNvPr id="3" name="object 3"/>
          <p:cNvSpPr/>
          <p:nvPr/>
        </p:nvSpPr>
        <p:spPr>
          <a:xfrm>
            <a:off x="0" y="0"/>
            <a:ext cx="6713220" cy="1016000"/>
          </a:xfrm>
          <a:custGeom>
            <a:avLst/>
            <a:gdLst/>
            <a:ahLst/>
            <a:cxnLst/>
            <a:rect l="l" t="t" r="r" b="b"/>
            <a:pathLst>
              <a:path w="6713220" h="1016000">
                <a:moveTo>
                  <a:pt x="6712623" y="0"/>
                </a:moveTo>
                <a:lnTo>
                  <a:pt x="0" y="0"/>
                </a:lnTo>
                <a:lnTo>
                  <a:pt x="0" y="1016000"/>
                </a:lnTo>
                <a:lnTo>
                  <a:pt x="5556643" y="1015187"/>
                </a:lnTo>
                <a:lnTo>
                  <a:pt x="6712623" y="0"/>
                </a:lnTo>
                <a:close/>
              </a:path>
            </a:pathLst>
          </a:custGeom>
          <a:solidFill>
            <a:srgbClr val="0076A4"/>
          </a:solidFill>
        </p:spPr>
        <p:txBody>
          <a:bodyPr wrap="square" lIns="0" tIns="0" rIns="0" bIns="0" rtlCol="0"/>
          <a:lstStyle/>
          <a:p>
            <a:endParaRPr/>
          </a:p>
        </p:txBody>
      </p:sp>
      <p:sp>
        <p:nvSpPr>
          <p:cNvPr id="4" name="object 4"/>
          <p:cNvSpPr txBox="1"/>
          <p:nvPr/>
        </p:nvSpPr>
        <p:spPr>
          <a:xfrm>
            <a:off x="14846300" y="645159"/>
            <a:ext cx="299720" cy="348615"/>
          </a:xfrm>
          <a:prstGeom prst="rect">
            <a:avLst/>
          </a:prstGeom>
        </p:spPr>
        <p:txBody>
          <a:bodyPr vert="horz" wrap="square" lIns="0" tIns="0" rIns="0" bIns="0" rtlCol="0">
            <a:spAutoFit/>
          </a:bodyPr>
          <a:lstStyle/>
          <a:p>
            <a:pPr marL="12700">
              <a:lnSpc>
                <a:spcPct val="100000"/>
              </a:lnSpc>
            </a:pPr>
            <a:r>
              <a:rPr lang="de-DE" sz="2200" spc="-40" dirty="0">
                <a:latin typeface="Calibri"/>
                <a:cs typeface="Calibri"/>
              </a:rPr>
              <a:t>4</a:t>
            </a:r>
            <a:endParaRPr sz="2200">
              <a:latin typeface="Calibri"/>
              <a:cs typeface="Calibri"/>
            </a:endParaRPr>
          </a:p>
        </p:txBody>
      </p:sp>
      <p:grpSp>
        <p:nvGrpSpPr>
          <p:cNvPr id="17" name="Gruppieren 16"/>
          <p:cNvGrpSpPr/>
          <p:nvPr/>
        </p:nvGrpSpPr>
        <p:grpSpPr>
          <a:xfrm>
            <a:off x="7594601" y="5613400"/>
            <a:ext cx="7435074" cy="2617660"/>
            <a:chOff x="10033000" y="6477000"/>
            <a:chExt cx="4318000" cy="1754060"/>
          </a:xfrm>
        </p:grpSpPr>
        <p:sp>
          <p:nvSpPr>
            <p:cNvPr id="5" name="object 5"/>
            <p:cNvSpPr/>
            <p:nvPr/>
          </p:nvSpPr>
          <p:spPr>
            <a:xfrm>
              <a:off x="10033000" y="7095045"/>
              <a:ext cx="4318000" cy="1136015"/>
            </a:xfrm>
            <a:custGeom>
              <a:avLst/>
              <a:gdLst/>
              <a:ahLst/>
              <a:cxnLst/>
              <a:rect l="l" t="t" r="r" b="b"/>
              <a:pathLst>
                <a:path w="4318000" h="1136015">
                  <a:moveTo>
                    <a:pt x="0" y="1135875"/>
                  </a:moveTo>
                  <a:lnTo>
                    <a:pt x="4318000" y="1135875"/>
                  </a:lnTo>
                  <a:lnTo>
                    <a:pt x="4318000" y="0"/>
                  </a:lnTo>
                  <a:lnTo>
                    <a:pt x="0" y="0"/>
                  </a:lnTo>
                  <a:lnTo>
                    <a:pt x="0" y="1135875"/>
                  </a:lnTo>
                  <a:close/>
                </a:path>
              </a:pathLst>
            </a:custGeom>
            <a:solidFill>
              <a:srgbClr val="DCDFE9"/>
            </a:solidFill>
          </p:spPr>
          <p:txBody>
            <a:bodyPr wrap="square" lIns="0" tIns="0" rIns="0" bIns="0" rtlCol="0"/>
            <a:lstStyle/>
            <a:p>
              <a:endParaRPr sz="2800"/>
            </a:p>
          </p:txBody>
        </p:sp>
        <p:sp>
          <p:nvSpPr>
            <p:cNvPr id="6" name="object 6"/>
            <p:cNvSpPr/>
            <p:nvPr/>
          </p:nvSpPr>
          <p:spPr>
            <a:xfrm>
              <a:off x="10033000" y="6477000"/>
              <a:ext cx="4318000" cy="618490"/>
            </a:xfrm>
            <a:custGeom>
              <a:avLst/>
              <a:gdLst/>
              <a:ahLst/>
              <a:cxnLst/>
              <a:rect l="l" t="t" r="r" b="b"/>
              <a:pathLst>
                <a:path w="4318000" h="618490">
                  <a:moveTo>
                    <a:pt x="0" y="618045"/>
                  </a:moveTo>
                  <a:lnTo>
                    <a:pt x="4318000" y="618045"/>
                  </a:lnTo>
                  <a:lnTo>
                    <a:pt x="4318000" y="0"/>
                  </a:lnTo>
                  <a:lnTo>
                    <a:pt x="0" y="0"/>
                  </a:lnTo>
                  <a:lnTo>
                    <a:pt x="0" y="618045"/>
                  </a:lnTo>
                  <a:close/>
                </a:path>
              </a:pathLst>
            </a:custGeom>
            <a:solidFill>
              <a:srgbClr val="B7274C"/>
            </a:solidFill>
          </p:spPr>
          <p:txBody>
            <a:bodyPr wrap="square" lIns="0" tIns="0" rIns="0" bIns="0" rtlCol="0"/>
            <a:lstStyle/>
            <a:p>
              <a:endParaRPr sz="2800"/>
            </a:p>
          </p:txBody>
        </p:sp>
        <p:sp>
          <p:nvSpPr>
            <p:cNvPr id="7" name="object 7"/>
            <p:cNvSpPr txBox="1"/>
            <p:nvPr/>
          </p:nvSpPr>
          <p:spPr>
            <a:xfrm>
              <a:off x="10295914" y="6544792"/>
              <a:ext cx="3851885" cy="1476314"/>
            </a:xfrm>
            <a:prstGeom prst="rect">
              <a:avLst/>
            </a:prstGeom>
          </p:spPr>
          <p:txBody>
            <a:bodyPr vert="horz" wrap="square" lIns="0" tIns="0" rIns="0" bIns="0" rtlCol="0">
              <a:spAutoFit/>
            </a:bodyPr>
            <a:lstStyle/>
            <a:p>
              <a:pPr marL="12700">
                <a:lnSpc>
                  <a:spcPct val="100000"/>
                </a:lnSpc>
              </a:pPr>
              <a:r>
                <a:rPr sz="4000" b="1" spc="-5" dirty="0">
                  <a:solidFill>
                    <a:srgbClr val="FFFFFF"/>
                  </a:solidFill>
                  <a:cs typeface="Calibri"/>
                </a:rPr>
                <a:t>Gut </a:t>
              </a:r>
              <a:r>
                <a:rPr sz="4000" b="1" spc="-10" dirty="0">
                  <a:solidFill>
                    <a:srgbClr val="FFFFFF"/>
                  </a:solidFill>
                  <a:cs typeface="Calibri"/>
                </a:rPr>
                <a:t>zu</a:t>
              </a:r>
              <a:r>
                <a:rPr sz="4000" b="1" spc="-85" dirty="0">
                  <a:solidFill>
                    <a:srgbClr val="FFFFFF"/>
                  </a:solidFill>
                  <a:cs typeface="Calibri"/>
                </a:rPr>
                <a:t> </a:t>
              </a:r>
              <a:r>
                <a:rPr sz="4000" b="1" spc="-5" dirty="0">
                  <a:solidFill>
                    <a:srgbClr val="FFFFFF"/>
                  </a:solidFill>
                  <a:cs typeface="Calibri"/>
                </a:rPr>
                <a:t>wissen:</a:t>
              </a:r>
              <a:endParaRPr sz="4000" dirty="0">
                <a:cs typeface="Calibri"/>
              </a:endParaRPr>
            </a:p>
            <a:p>
              <a:pPr marL="12700">
                <a:lnSpc>
                  <a:spcPct val="100000"/>
                </a:lnSpc>
                <a:spcBef>
                  <a:spcPts val="2285"/>
                </a:spcBef>
              </a:pPr>
              <a:r>
                <a:rPr lang="de-DE" sz="2800" b="0" spc="-5" dirty="0" smtClean="0">
                  <a:cs typeface="Calibri Light"/>
                </a:rPr>
                <a:t>Sekundarabschluss I </a:t>
              </a:r>
              <a:r>
                <a:rPr lang="de-DE" sz="2800" b="0" dirty="0" smtClean="0">
                  <a:cs typeface="Calibri Light"/>
                </a:rPr>
                <a:t>+</a:t>
              </a:r>
              <a:r>
                <a:rPr lang="de-DE" sz="2800" spc="-85" dirty="0" smtClean="0">
                  <a:cs typeface="Calibri Light"/>
                </a:rPr>
                <a:t> erfolgreiche</a:t>
              </a:r>
              <a:r>
                <a:rPr lang="de-DE" sz="2800" spc="-85" dirty="0" smtClean="0">
                  <a:solidFill>
                    <a:srgbClr val="FF0000"/>
                  </a:solidFill>
                  <a:cs typeface="Calibri Light"/>
                </a:rPr>
                <a:t> </a:t>
              </a:r>
              <a:r>
                <a:rPr lang="de-DE" sz="2800" b="0" dirty="0" smtClean="0">
                  <a:cs typeface="Calibri Light"/>
                </a:rPr>
                <a:t>Ausbildung +</a:t>
              </a:r>
              <a:r>
                <a:rPr lang="de-DE" sz="2800" b="0" spc="-65" dirty="0" smtClean="0">
                  <a:cs typeface="Calibri Light"/>
                </a:rPr>
                <a:t>  Fachhochschulreifeunterricht mit </a:t>
              </a:r>
              <a:r>
                <a:rPr lang="de-DE" sz="2800" b="0" spc="-5" dirty="0" smtClean="0">
                  <a:cs typeface="Calibri Light"/>
                </a:rPr>
                <a:t>Prüfung </a:t>
              </a:r>
              <a:r>
                <a:rPr lang="de-DE" sz="2800" b="0" dirty="0" smtClean="0">
                  <a:cs typeface="Calibri Light"/>
                </a:rPr>
                <a:t>=</a:t>
              </a:r>
              <a:r>
                <a:rPr lang="de-DE" sz="2800" b="0" spc="-75" dirty="0" smtClean="0">
                  <a:cs typeface="Calibri Light"/>
                </a:rPr>
                <a:t> </a:t>
              </a:r>
              <a:r>
                <a:rPr lang="de-DE" sz="2800" b="0" spc="-10" dirty="0" smtClean="0">
                  <a:cs typeface="Calibri Light"/>
                </a:rPr>
                <a:t>Fachhochschulreife</a:t>
              </a:r>
              <a:endParaRPr lang="de-DE" sz="2800" dirty="0">
                <a:cs typeface="Calibri Light"/>
              </a:endParaRPr>
            </a:p>
          </p:txBody>
        </p:sp>
      </p:grpSp>
      <p:sp>
        <p:nvSpPr>
          <p:cNvPr id="8" name="object 8"/>
          <p:cNvSpPr/>
          <p:nvPr/>
        </p:nvSpPr>
        <p:spPr>
          <a:xfrm>
            <a:off x="1295400" y="93064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9" name="object 9"/>
          <p:cNvSpPr/>
          <p:nvPr/>
        </p:nvSpPr>
        <p:spPr>
          <a:xfrm>
            <a:off x="1346968" y="9358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0" name="object 10"/>
          <p:cNvSpPr/>
          <p:nvPr/>
        </p:nvSpPr>
        <p:spPr>
          <a:xfrm>
            <a:off x="2870200" y="5912497"/>
            <a:ext cx="4000500" cy="833755"/>
          </a:xfrm>
          <a:custGeom>
            <a:avLst/>
            <a:gdLst/>
            <a:ahLst/>
            <a:cxnLst/>
            <a:rect l="l" t="t" r="r" b="b"/>
            <a:pathLst>
              <a:path w="4000500" h="833754">
                <a:moveTo>
                  <a:pt x="0" y="833297"/>
                </a:moveTo>
                <a:lnTo>
                  <a:pt x="4000500" y="833297"/>
                </a:lnTo>
                <a:lnTo>
                  <a:pt x="4000500" y="0"/>
                </a:lnTo>
                <a:lnTo>
                  <a:pt x="0" y="0"/>
                </a:lnTo>
                <a:lnTo>
                  <a:pt x="0" y="833297"/>
                </a:lnTo>
                <a:close/>
              </a:path>
            </a:pathLst>
          </a:custGeom>
          <a:solidFill>
            <a:srgbClr val="DCDFE9"/>
          </a:solidFill>
        </p:spPr>
        <p:txBody>
          <a:bodyPr wrap="square" lIns="0" tIns="0" rIns="0" bIns="0" rtlCol="0"/>
          <a:lstStyle/>
          <a:p>
            <a:endParaRPr/>
          </a:p>
        </p:txBody>
      </p:sp>
      <p:sp>
        <p:nvSpPr>
          <p:cNvPr id="11" name="object 11"/>
          <p:cNvSpPr txBox="1"/>
          <p:nvPr/>
        </p:nvSpPr>
        <p:spPr>
          <a:xfrm>
            <a:off x="2911366" y="5912497"/>
            <a:ext cx="3959334" cy="673261"/>
          </a:xfrm>
          <a:prstGeom prst="rect">
            <a:avLst/>
          </a:prstGeom>
        </p:spPr>
        <p:txBody>
          <a:bodyPr vert="horz" wrap="square" lIns="0" tIns="158750" rIns="0" bIns="0" rtlCol="0">
            <a:spAutoFit/>
          </a:bodyPr>
          <a:lstStyle/>
          <a:p>
            <a:pPr marL="139700" marR="339725">
              <a:lnSpc>
                <a:spcPts val="2000"/>
              </a:lnSpc>
              <a:spcBef>
                <a:spcPts val="1250"/>
              </a:spcBef>
            </a:pPr>
            <a:r>
              <a:rPr lang="de-DE" b="1" dirty="0">
                <a:cs typeface="Calibri Light"/>
              </a:rPr>
              <a:t>Natalie </a:t>
            </a:r>
            <a:r>
              <a:rPr lang="de-DE" dirty="0" smtClean="0">
                <a:cs typeface="Calibri Light"/>
              </a:rPr>
              <a:t>ist </a:t>
            </a:r>
            <a:r>
              <a:rPr lang="de-DE" dirty="0">
                <a:cs typeface="Calibri Light"/>
              </a:rPr>
              <a:t>Auszubildende bei Daimler-Benz</a:t>
            </a:r>
            <a:endParaRPr lang="de-DE" dirty="0">
              <a:latin typeface="Calibri Light"/>
              <a:cs typeface="Calibri Light"/>
            </a:endParaRPr>
          </a:p>
        </p:txBody>
      </p:sp>
      <p:sp>
        <p:nvSpPr>
          <p:cNvPr id="12" name="object 12"/>
          <p:cNvSpPr/>
          <p:nvPr/>
        </p:nvSpPr>
        <p:spPr>
          <a:xfrm>
            <a:off x="2873400" y="2239797"/>
            <a:ext cx="3996829" cy="373113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870700" y="4762500"/>
            <a:ext cx="3924300" cy="518795"/>
          </a:xfrm>
          <a:custGeom>
            <a:avLst/>
            <a:gdLst/>
            <a:ahLst/>
            <a:cxnLst/>
            <a:rect l="l" t="t" r="r" b="b"/>
            <a:pathLst>
              <a:path w="3924300" h="518795">
                <a:moveTo>
                  <a:pt x="0" y="518375"/>
                </a:moveTo>
                <a:lnTo>
                  <a:pt x="2325154" y="518375"/>
                </a:lnTo>
                <a:lnTo>
                  <a:pt x="3023222" y="0"/>
                </a:lnTo>
                <a:lnTo>
                  <a:pt x="3924300" y="0"/>
                </a:lnTo>
              </a:path>
            </a:pathLst>
          </a:custGeom>
          <a:ln w="25400">
            <a:solidFill>
              <a:srgbClr val="0076A4"/>
            </a:solidFill>
          </a:ln>
        </p:spPr>
        <p:txBody>
          <a:bodyPr wrap="square" lIns="0" tIns="0" rIns="0" bIns="0" rtlCol="0"/>
          <a:lstStyle/>
          <a:p>
            <a:endParaRPr/>
          </a:p>
        </p:txBody>
      </p:sp>
      <p:sp>
        <p:nvSpPr>
          <p:cNvPr id="14" name="object 14"/>
          <p:cNvSpPr txBox="1"/>
          <p:nvPr/>
        </p:nvSpPr>
        <p:spPr>
          <a:xfrm>
            <a:off x="1598536" y="9279399"/>
            <a:ext cx="5055235" cy="432491"/>
          </a:xfrm>
          <a:prstGeom prst="rect">
            <a:avLst/>
          </a:prstGeom>
        </p:spPr>
        <p:txBody>
          <a:bodyPr vert="horz" wrap="square" lIns="0" tIns="0" rIns="0" bIns="0" rtlCol="0">
            <a:spAutoFit/>
          </a:bodyPr>
          <a:lstStyle/>
          <a:p>
            <a:pPr marL="12700">
              <a:lnSpc>
                <a:spcPts val="3329"/>
              </a:lnSpc>
            </a:pPr>
            <a:r>
              <a:rPr lang="de-DE" sz="3400" spc="395" dirty="0">
                <a:solidFill>
                  <a:srgbClr val="B7274C"/>
                </a:solidFill>
                <a:latin typeface="Calibri Light"/>
                <a:cs typeface="Calibri Light"/>
              </a:rPr>
              <a:t>AUFSTIEGSCHANCEN</a:t>
            </a:r>
            <a:endParaRPr lang="de-DE" sz="3400" dirty="0">
              <a:latin typeface="Calibri Light"/>
              <a:cs typeface="Calibri Light"/>
            </a:endParaRPr>
          </a:p>
        </p:txBody>
      </p:sp>
      <p:sp>
        <p:nvSpPr>
          <p:cNvPr id="15" name="object 15"/>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6" name="Rechteck 15">
            <a:extLst>
              <a:ext uri="{FF2B5EF4-FFF2-40B4-BE49-F238E27FC236}">
                <a16:creationId xmlns:a16="http://schemas.microsoft.com/office/drawing/2014/main" id="{A85DE1D6-37FF-4B97-ACB8-16D55AF06B3E}"/>
              </a:ext>
            </a:extLst>
          </p:cNvPr>
          <p:cNvSpPr/>
          <p:nvPr/>
        </p:nvSpPr>
        <p:spPr>
          <a:xfrm>
            <a:off x="8153400" y="435419"/>
            <a:ext cx="4650056" cy="615553"/>
          </a:xfrm>
          <a:prstGeom prst="rect">
            <a:avLst/>
          </a:prstGeom>
        </p:spPr>
        <p:txBody>
          <a:bodyPr wrap="none">
            <a:spAutoFit/>
          </a:bodyPr>
          <a:lstStyle/>
          <a:p>
            <a:r>
              <a:rPr lang="de-DE" sz="3400" spc="395" dirty="0">
                <a:solidFill>
                  <a:srgbClr val="B7274C"/>
                </a:solidFill>
                <a:latin typeface="Calibri Light"/>
                <a:cs typeface="Calibri Light"/>
              </a:rPr>
              <a:t>AUFSTIEGSCHANCEN</a:t>
            </a:r>
            <a:endParaRPr lang="de-DE" dirty="0"/>
          </a:p>
        </p:txBody>
      </p:sp>
      <p:pic>
        <p:nvPicPr>
          <p:cNvPr id="18" name="Grafik 17">
            <a:extLst>
              <a:ext uri="{FF2B5EF4-FFF2-40B4-BE49-F238E27FC236}">
                <a16:creationId xmlns:a16="http://schemas.microsoft.com/office/drawing/2014/main" id="{D7CCBC1A-87DF-4264-B58E-CC4CEEF0EF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662"/>
          <a:stretch/>
        </p:blipFill>
        <p:spPr>
          <a:xfrm>
            <a:off x="2876332" y="2258775"/>
            <a:ext cx="4000028" cy="37290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675120" cy="985519"/>
          </a:xfrm>
          <a:custGeom>
            <a:avLst/>
            <a:gdLst/>
            <a:ahLst/>
            <a:cxnLst/>
            <a:rect l="l" t="t" r="r" b="b"/>
            <a:pathLst>
              <a:path w="6675120" h="985519">
                <a:moveTo>
                  <a:pt x="6674739" y="0"/>
                </a:moveTo>
                <a:lnTo>
                  <a:pt x="0" y="0"/>
                </a:lnTo>
                <a:lnTo>
                  <a:pt x="0" y="985291"/>
                </a:lnTo>
                <a:lnTo>
                  <a:pt x="5553722" y="984491"/>
                </a:lnTo>
                <a:lnTo>
                  <a:pt x="6674739" y="0"/>
                </a:lnTo>
                <a:close/>
              </a:path>
            </a:pathLst>
          </a:custGeom>
          <a:solidFill>
            <a:srgbClr val="187D36"/>
          </a:solidFill>
        </p:spPr>
        <p:txBody>
          <a:bodyPr wrap="square" lIns="0" tIns="0" rIns="0" bIns="0" rtlCol="0"/>
          <a:lstStyle/>
          <a:p>
            <a:endParaRPr/>
          </a:p>
        </p:txBody>
      </p:sp>
      <p:sp>
        <p:nvSpPr>
          <p:cNvPr id="4" name="object 4"/>
          <p:cNvSpPr/>
          <p:nvPr/>
        </p:nvSpPr>
        <p:spPr>
          <a:xfrm>
            <a:off x="1320800" y="9393741"/>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46070"/>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846594" y="1539429"/>
            <a:ext cx="7129005" cy="6283771"/>
            <a:chOff x="1011199" y="3383781"/>
            <a:chExt cx="7129005" cy="6283771"/>
          </a:xfrm>
        </p:grpSpPr>
        <p:sp>
          <p:nvSpPr>
            <p:cNvPr id="2" name="object 2"/>
            <p:cNvSpPr txBox="1"/>
            <p:nvPr/>
          </p:nvSpPr>
          <p:spPr>
            <a:xfrm>
              <a:off x="1282699" y="3383781"/>
              <a:ext cx="6857505" cy="6283771"/>
            </a:xfrm>
            <a:prstGeom prst="rect">
              <a:avLst/>
            </a:prstGeom>
          </p:spPr>
          <p:txBody>
            <a:bodyPr vert="horz" wrap="square" lIns="0" tIns="0" rIns="0" bIns="0" rtlCol="0">
              <a:spAutoFit/>
            </a:bodyPr>
            <a:lstStyle/>
            <a:p>
              <a:pPr marL="12700">
                <a:lnSpc>
                  <a:spcPct val="100000"/>
                </a:lnSpc>
              </a:pPr>
              <a:r>
                <a:rPr sz="3200" b="1" dirty="0">
                  <a:solidFill>
                    <a:srgbClr val="B7274C"/>
                  </a:solidFill>
                  <a:latin typeface="Calibri"/>
                  <a:cs typeface="Calibri"/>
                </a:rPr>
                <a:t>Kleine</a:t>
              </a:r>
              <a:r>
                <a:rPr sz="3200" b="1" spc="-105" dirty="0">
                  <a:solidFill>
                    <a:srgbClr val="B7274C"/>
                  </a:solidFill>
                  <a:latin typeface="Calibri"/>
                  <a:cs typeface="Calibri"/>
                </a:rPr>
                <a:t> </a:t>
              </a:r>
              <a:r>
                <a:rPr sz="3200" b="1" dirty="0">
                  <a:solidFill>
                    <a:srgbClr val="B7274C"/>
                  </a:solidFill>
                  <a:latin typeface="Calibri"/>
                  <a:cs typeface="Calibri"/>
                </a:rPr>
                <a:t>Klassen</a:t>
              </a:r>
              <a:endParaRPr sz="3200" dirty="0">
                <a:latin typeface="Calibri"/>
                <a:cs typeface="Calibri"/>
              </a:endParaRPr>
            </a:p>
            <a:p>
              <a:pPr marL="12700" marR="193675">
                <a:lnSpc>
                  <a:spcPct val="100000"/>
                </a:lnSpc>
                <a:spcBef>
                  <a:spcPts val="1120"/>
                </a:spcBef>
              </a:pPr>
              <a:r>
                <a:rPr sz="2800" b="0" dirty="0">
                  <a:latin typeface="Calibri Light"/>
                  <a:cs typeface="Calibri Light"/>
                </a:rPr>
                <a:t>In </a:t>
              </a:r>
              <a:r>
                <a:rPr sz="2800" b="0" dirty="0" smtClean="0">
                  <a:latin typeface="Calibri Light"/>
                  <a:cs typeface="Calibri Light"/>
                </a:rPr>
                <a:t>de</a:t>
              </a:r>
              <a:r>
                <a:rPr lang="de-DE" sz="2800" b="0" dirty="0" smtClean="0">
                  <a:latin typeface="Calibri Light"/>
                  <a:cs typeface="Calibri Light"/>
                </a:rPr>
                <a:t>n</a:t>
              </a:r>
              <a:r>
                <a:rPr sz="2800" b="0" dirty="0" smtClean="0">
                  <a:latin typeface="Calibri Light"/>
                  <a:cs typeface="Calibri Light"/>
                </a:rPr>
                <a:t> </a:t>
              </a:r>
              <a:r>
                <a:rPr lang="de-DE" sz="2800" b="0" dirty="0" smtClean="0">
                  <a:latin typeface="Calibri Light"/>
                  <a:cs typeface="Calibri Light"/>
                </a:rPr>
                <a:t>Klassenstufen </a:t>
              </a:r>
              <a:r>
                <a:rPr sz="2800" b="0" dirty="0" smtClean="0">
                  <a:latin typeface="Calibri Light"/>
                  <a:cs typeface="Calibri Light"/>
                </a:rPr>
                <a:t>5 </a:t>
              </a:r>
              <a:r>
                <a:rPr sz="2800" b="0" dirty="0">
                  <a:latin typeface="Calibri Light"/>
                  <a:cs typeface="Calibri Light"/>
                </a:rPr>
                <a:t>und </a:t>
              </a:r>
              <a:r>
                <a:rPr sz="2800" b="0" dirty="0" smtClean="0">
                  <a:latin typeface="Calibri Light"/>
                  <a:cs typeface="Calibri Light"/>
                </a:rPr>
                <a:t>6 </a:t>
              </a:r>
              <a:r>
                <a:rPr lang="de-DE" sz="2800" b="0" dirty="0" smtClean="0">
                  <a:latin typeface="Calibri Light"/>
                  <a:cs typeface="Calibri Light"/>
                </a:rPr>
                <a:t>sind</a:t>
              </a:r>
              <a:r>
                <a:rPr sz="2800" b="0" spc="-55" dirty="0" smtClean="0">
                  <a:latin typeface="Calibri Light"/>
                  <a:cs typeface="Calibri Light"/>
                </a:rPr>
                <a:t> </a:t>
              </a:r>
              <a:r>
                <a:rPr sz="2800" b="0" spc="-5" dirty="0">
                  <a:latin typeface="Calibri Light"/>
                  <a:cs typeface="Calibri Light"/>
                </a:rPr>
                <a:t>maximal  </a:t>
              </a:r>
              <a:r>
                <a:rPr sz="2800" b="0" dirty="0">
                  <a:latin typeface="Calibri Light"/>
                  <a:cs typeface="Calibri Light"/>
                </a:rPr>
                <a:t>25 Kinder in einer</a:t>
              </a:r>
              <a:r>
                <a:rPr sz="2800" b="0" spc="-114" dirty="0">
                  <a:latin typeface="Calibri Light"/>
                  <a:cs typeface="Calibri Light"/>
                </a:rPr>
                <a:t> </a:t>
              </a:r>
              <a:r>
                <a:rPr sz="2800" b="0" dirty="0">
                  <a:latin typeface="Calibri Light"/>
                  <a:cs typeface="Calibri Light"/>
                </a:rPr>
                <a:t>Klasse.</a:t>
              </a:r>
              <a:endParaRPr sz="2800" dirty="0">
                <a:latin typeface="Calibri Light"/>
                <a:cs typeface="Calibri Light"/>
              </a:endParaRPr>
            </a:p>
            <a:p>
              <a:pPr marL="12700" marR="41910">
                <a:lnSpc>
                  <a:spcPct val="100000"/>
                </a:lnSpc>
                <a:spcBef>
                  <a:spcPts val="1200"/>
                </a:spcBef>
              </a:pPr>
              <a:r>
                <a:rPr sz="2800" b="0" spc="-5" dirty="0">
                  <a:latin typeface="Calibri Light"/>
                  <a:cs typeface="Calibri Light"/>
                </a:rPr>
                <a:t>So </a:t>
              </a:r>
              <a:r>
                <a:rPr sz="2800" b="0" spc="-15" dirty="0">
                  <a:latin typeface="Calibri Light"/>
                  <a:cs typeface="Calibri Light"/>
                </a:rPr>
                <a:t>können </a:t>
              </a:r>
              <a:r>
                <a:rPr sz="2800" b="0" dirty="0">
                  <a:latin typeface="Calibri Light"/>
                  <a:cs typeface="Calibri Light"/>
                </a:rPr>
                <a:t>die </a:t>
              </a:r>
              <a:r>
                <a:rPr sz="2800" b="0" spc="-15" dirty="0">
                  <a:latin typeface="Calibri Light"/>
                  <a:cs typeface="Calibri Light"/>
                </a:rPr>
                <a:t>Lehrkräfte </a:t>
              </a:r>
              <a:r>
                <a:rPr sz="2800" b="0" dirty="0">
                  <a:latin typeface="Calibri Light"/>
                  <a:cs typeface="Calibri Light"/>
                </a:rPr>
                <a:t>auf die individuellen  Bedürfnisse der Kinder</a:t>
              </a:r>
              <a:r>
                <a:rPr sz="2800" b="0" spc="-85" dirty="0">
                  <a:latin typeface="Calibri Light"/>
                  <a:cs typeface="Calibri Light"/>
                </a:rPr>
                <a:t> </a:t>
              </a:r>
              <a:r>
                <a:rPr sz="2800" b="0" spc="-5" dirty="0">
                  <a:latin typeface="Calibri Light"/>
                  <a:cs typeface="Calibri Light"/>
                </a:rPr>
                <a:t>eingehen.</a:t>
              </a:r>
              <a:endParaRPr sz="2800" dirty="0">
                <a:latin typeface="Calibri Light"/>
                <a:cs typeface="Calibri Light"/>
              </a:endParaRPr>
            </a:p>
            <a:p>
              <a:pPr>
                <a:lnSpc>
                  <a:spcPct val="100000"/>
                </a:lnSpc>
              </a:pPr>
              <a:endParaRPr lang="de-DE" sz="3200" dirty="0" smtClean="0">
                <a:latin typeface="Times New Roman"/>
                <a:cs typeface="Times New Roman"/>
              </a:endParaRPr>
            </a:p>
            <a:p>
              <a:pPr>
                <a:lnSpc>
                  <a:spcPct val="100000"/>
                </a:lnSpc>
              </a:pPr>
              <a:endParaRPr sz="3200" dirty="0">
                <a:latin typeface="Times New Roman"/>
                <a:cs typeface="Times New Roman"/>
              </a:endParaRPr>
            </a:p>
            <a:p>
              <a:pPr marL="12700">
                <a:lnSpc>
                  <a:spcPct val="100000"/>
                </a:lnSpc>
              </a:pPr>
              <a:r>
                <a:rPr sz="3200" b="1" spc="-10" dirty="0">
                  <a:solidFill>
                    <a:srgbClr val="B7274C"/>
                  </a:solidFill>
                  <a:latin typeface="Calibri"/>
                  <a:cs typeface="Calibri"/>
                </a:rPr>
                <a:t>Stärkenorientiert </a:t>
              </a:r>
              <a:r>
                <a:rPr sz="3200" b="1" dirty="0">
                  <a:solidFill>
                    <a:srgbClr val="B7274C"/>
                  </a:solidFill>
                  <a:latin typeface="Calibri"/>
                  <a:cs typeface="Calibri"/>
                </a:rPr>
                <a:t>individuell</a:t>
              </a:r>
              <a:r>
                <a:rPr sz="3200" b="1" spc="-30" dirty="0">
                  <a:solidFill>
                    <a:srgbClr val="B7274C"/>
                  </a:solidFill>
                  <a:latin typeface="Calibri"/>
                  <a:cs typeface="Calibri"/>
                </a:rPr>
                <a:t> </a:t>
              </a:r>
              <a:r>
                <a:rPr sz="3200" b="1" spc="-15" dirty="0">
                  <a:solidFill>
                    <a:srgbClr val="B7274C"/>
                  </a:solidFill>
                  <a:latin typeface="Calibri"/>
                  <a:cs typeface="Calibri"/>
                </a:rPr>
                <a:t>fördern</a:t>
              </a:r>
              <a:endParaRPr sz="3200" dirty="0">
                <a:latin typeface="Calibri"/>
                <a:cs typeface="Calibri"/>
              </a:endParaRPr>
            </a:p>
            <a:p>
              <a:pPr marL="12700" marR="5080">
                <a:lnSpc>
                  <a:spcPct val="100000"/>
                </a:lnSpc>
                <a:spcBef>
                  <a:spcPts val="1120"/>
                </a:spcBef>
              </a:pPr>
              <a:r>
                <a:rPr sz="2800" b="0" dirty="0">
                  <a:latin typeface="Calibri Light"/>
                  <a:cs typeface="Calibri Light"/>
                </a:rPr>
                <a:t>Bei der </a:t>
              </a:r>
              <a:r>
                <a:rPr sz="2800" b="0" spc="-10" dirty="0">
                  <a:latin typeface="Calibri Light"/>
                  <a:cs typeface="Calibri Light"/>
                </a:rPr>
                <a:t>„Potenzialanalyse“ erfahren </a:t>
              </a:r>
              <a:r>
                <a:rPr sz="2800" b="0" dirty="0">
                  <a:latin typeface="Calibri Light"/>
                  <a:cs typeface="Calibri Light"/>
                </a:rPr>
                <a:t>die  Schülerinnen und </a:t>
              </a:r>
              <a:r>
                <a:rPr sz="2800" b="0" spc="-25" dirty="0">
                  <a:latin typeface="Calibri Light"/>
                  <a:cs typeface="Calibri Light"/>
                </a:rPr>
                <a:t>Schüler, </a:t>
              </a:r>
              <a:r>
                <a:rPr sz="2800" b="0" spc="-15" dirty="0">
                  <a:latin typeface="Calibri Light"/>
                  <a:cs typeface="Calibri Light"/>
                </a:rPr>
                <a:t>wo </a:t>
              </a:r>
              <a:r>
                <a:rPr sz="2800" b="0" spc="-10" dirty="0">
                  <a:latin typeface="Calibri Light"/>
                  <a:cs typeface="Calibri Light"/>
                </a:rPr>
                <a:t>ihre </a:t>
              </a:r>
              <a:r>
                <a:rPr sz="2800" b="0" spc="-5" dirty="0">
                  <a:latin typeface="Calibri Light"/>
                  <a:cs typeface="Calibri Light"/>
                </a:rPr>
                <a:t>eigenen  </a:t>
              </a:r>
              <a:r>
                <a:rPr sz="2800" b="0" spc="-15" dirty="0">
                  <a:latin typeface="Calibri Light"/>
                  <a:cs typeface="Calibri Light"/>
                </a:rPr>
                <a:t>Fähigkeiten, </a:t>
              </a:r>
              <a:r>
                <a:rPr sz="2800" b="0" spc="-5" dirty="0">
                  <a:latin typeface="Calibri Light"/>
                  <a:cs typeface="Calibri Light"/>
                </a:rPr>
                <a:t>Neigungen </a:t>
              </a:r>
              <a:r>
                <a:rPr sz="2800" b="0" dirty="0">
                  <a:latin typeface="Calibri Light"/>
                  <a:cs typeface="Calibri Light"/>
                </a:rPr>
                <a:t>und </a:t>
              </a:r>
              <a:r>
                <a:rPr sz="2800" b="0" spc="-10" dirty="0">
                  <a:latin typeface="Calibri Light"/>
                  <a:cs typeface="Calibri Light"/>
                </a:rPr>
                <a:t>Interessen</a:t>
              </a:r>
              <a:r>
                <a:rPr sz="2800" b="0" dirty="0">
                  <a:latin typeface="Calibri Light"/>
                  <a:cs typeface="Calibri Light"/>
                </a:rPr>
                <a:t> </a:t>
              </a:r>
              <a:r>
                <a:rPr sz="2800" b="0" spc="-5" dirty="0">
                  <a:latin typeface="Calibri Light"/>
                  <a:cs typeface="Calibri Light"/>
                </a:rPr>
                <a:t>liegen</a:t>
              </a:r>
              <a:r>
                <a:rPr sz="2800" b="0" spc="-5" dirty="0" smtClean="0">
                  <a:latin typeface="Calibri Light"/>
                  <a:cs typeface="Calibri Light"/>
                </a:rPr>
                <a:t>.</a:t>
              </a:r>
              <a:r>
                <a:rPr lang="de-DE" sz="2800" b="0" spc="-5" dirty="0" smtClean="0">
                  <a:latin typeface="Calibri Light"/>
                  <a:cs typeface="Calibri Light"/>
                </a:rPr>
                <a:t> </a:t>
              </a:r>
              <a:r>
                <a:rPr sz="2800" b="0" dirty="0" smtClean="0">
                  <a:latin typeface="Calibri Light"/>
                  <a:cs typeface="Calibri Light"/>
                </a:rPr>
                <a:t>Dabei </a:t>
              </a:r>
              <a:r>
                <a:rPr sz="2800" b="0" spc="-10" dirty="0">
                  <a:latin typeface="Calibri Light"/>
                  <a:cs typeface="Calibri Light"/>
                </a:rPr>
                <a:t>werden </a:t>
              </a:r>
              <a:r>
                <a:rPr sz="2800" b="0" dirty="0">
                  <a:latin typeface="Calibri Light"/>
                  <a:cs typeface="Calibri Light"/>
                </a:rPr>
                <a:t>sie </a:t>
              </a:r>
              <a:r>
                <a:rPr sz="2800" b="0" spc="-10" dirty="0">
                  <a:latin typeface="Calibri Light"/>
                  <a:cs typeface="Calibri Light"/>
                </a:rPr>
                <a:t>von </a:t>
              </a:r>
              <a:r>
                <a:rPr sz="2800" b="0" spc="-5" dirty="0">
                  <a:latin typeface="Calibri Light"/>
                  <a:cs typeface="Calibri Light"/>
                </a:rPr>
                <a:t>speziell</a:t>
              </a:r>
              <a:r>
                <a:rPr sz="2800" b="0" spc="-65" dirty="0">
                  <a:latin typeface="Calibri Light"/>
                  <a:cs typeface="Calibri Light"/>
                </a:rPr>
                <a:t> </a:t>
              </a:r>
              <a:r>
                <a:rPr sz="2800" b="0" spc="-5" dirty="0">
                  <a:latin typeface="Calibri Light"/>
                  <a:cs typeface="Calibri Light"/>
                </a:rPr>
                <a:t>geschulten  </a:t>
              </a:r>
              <a:r>
                <a:rPr sz="2800" b="0" spc="-15" dirty="0">
                  <a:latin typeface="Calibri Light"/>
                  <a:cs typeface="Calibri Light"/>
                </a:rPr>
                <a:t>Lehrkräften</a:t>
              </a:r>
              <a:r>
                <a:rPr sz="2800" b="0" spc="-45" dirty="0">
                  <a:latin typeface="Calibri Light"/>
                  <a:cs typeface="Calibri Light"/>
                </a:rPr>
                <a:t> </a:t>
              </a:r>
              <a:r>
                <a:rPr sz="2800" b="0" spc="-5" dirty="0">
                  <a:latin typeface="Calibri Light"/>
                  <a:cs typeface="Calibri Light"/>
                </a:rPr>
                <a:t>begleitet.</a:t>
              </a:r>
              <a:endParaRPr sz="2800" dirty="0">
                <a:latin typeface="Calibri Light"/>
                <a:cs typeface="Calibri Light"/>
              </a:endParaRPr>
            </a:p>
          </p:txBody>
        </p:sp>
        <p:sp>
          <p:nvSpPr>
            <p:cNvPr id="6" name="object 6"/>
            <p:cNvSpPr/>
            <p:nvPr/>
          </p:nvSpPr>
          <p:spPr>
            <a:xfrm>
              <a:off x="1013294" y="3558852"/>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
          <p:nvSpPr>
            <p:cNvPr id="7" name="object 7"/>
            <p:cNvSpPr/>
            <p:nvPr/>
          </p:nvSpPr>
          <p:spPr>
            <a:xfrm>
              <a:off x="1011199" y="7064052"/>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8" name="object 8"/>
          <p:cNvSpPr/>
          <p:nvPr/>
        </p:nvSpPr>
        <p:spPr>
          <a:xfrm>
            <a:off x="8153400" y="3181299"/>
            <a:ext cx="6858000" cy="437475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182245" cy="348615"/>
          </a:xfrm>
          <a:prstGeom prst="rect">
            <a:avLst/>
          </a:prstGeom>
        </p:spPr>
        <p:txBody>
          <a:bodyPr vert="horz" wrap="square" lIns="0" tIns="0" rIns="0" bIns="0" rtlCol="0">
            <a:spAutoFit/>
          </a:bodyPr>
          <a:lstStyle/>
          <a:p>
            <a:pPr marL="12700">
              <a:lnSpc>
                <a:spcPct val="100000"/>
              </a:lnSpc>
            </a:pPr>
            <a:r>
              <a:rPr lang="de-DE" sz="2200" spc="114" dirty="0">
                <a:latin typeface="Calibri"/>
                <a:cs typeface="Calibri"/>
              </a:rPr>
              <a:t>6</a:t>
            </a:r>
            <a:endParaRPr sz="2200">
              <a:latin typeface="Calibri"/>
              <a:cs typeface="Calibri"/>
            </a:endParaRPr>
          </a:p>
        </p:txBody>
      </p:sp>
      <p:sp>
        <p:nvSpPr>
          <p:cNvPr id="10" name="object 10"/>
          <p:cNvSpPr txBox="1"/>
          <p:nvPr/>
        </p:nvSpPr>
        <p:spPr>
          <a:xfrm>
            <a:off x="1649398" y="9334500"/>
            <a:ext cx="6402401" cy="432491"/>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sz="3400">
              <a:latin typeface="Calibri Light"/>
              <a:cs typeface="Calibri Light"/>
            </a:endParaRPr>
          </a:p>
        </p:txBody>
      </p:sp>
      <p:sp>
        <p:nvSpPr>
          <p:cNvPr id="11" name="object 11"/>
          <p:cNvSpPr txBox="1"/>
          <p:nvPr/>
        </p:nvSpPr>
        <p:spPr>
          <a:xfrm>
            <a:off x="9016657" y="9352499"/>
            <a:ext cx="6033770"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Individuell </a:t>
            </a:r>
            <a:r>
              <a:rPr sz="3000" b="0" spc="-20" dirty="0">
                <a:latin typeface="Calibri Light"/>
                <a:cs typeface="Calibri Light"/>
              </a:rPr>
              <a:t>fördern </a:t>
            </a:r>
            <a:r>
              <a:rPr sz="3000" b="0" dirty="0">
                <a:latin typeface="Calibri Light"/>
                <a:cs typeface="Calibri Light"/>
              </a:rPr>
              <a:t>– </a:t>
            </a:r>
            <a:r>
              <a:rPr sz="3000" b="0" spc="-5" dirty="0">
                <a:latin typeface="Calibri Light"/>
                <a:cs typeface="Calibri Light"/>
              </a:rPr>
              <a:t>gemeinsam</a:t>
            </a:r>
            <a:r>
              <a:rPr sz="3000" b="0" spc="-60" dirty="0">
                <a:latin typeface="Calibri Light"/>
                <a:cs typeface="Calibri Light"/>
              </a:rPr>
              <a:t> </a:t>
            </a:r>
            <a:r>
              <a:rPr sz="3000" b="0" dirty="0">
                <a:latin typeface="Calibri Light"/>
                <a:cs typeface="Calibri Light"/>
              </a:rPr>
              <a:t>lernen</a:t>
            </a:r>
            <a:endParaRPr sz="3000" dirty="0">
              <a:latin typeface="Calibri Light"/>
              <a:cs typeface="Calibri Light"/>
            </a:endParaRPr>
          </a:p>
        </p:txBody>
      </p:sp>
      <p:sp>
        <p:nvSpPr>
          <p:cNvPr id="12" name="object 10"/>
          <p:cNvSpPr txBox="1"/>
          <p:nvPr/>
        </p:nvSpPr>
        <p:spPr>
          <a:xfrm>
            <a:off x="7975600" y="736600"/>
            <a:ext cx="6402401" cy="432491"/>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sz="3400" dirty="0">
              <a:latin typeface="Calibri Light"/>
              <a:cs typeface="Calibri 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p:cNvSpPr>
            <a:spLocks/>
          </p:cNvSpPr>
          <p:nvPr/>
        </p:nvSpPr>
        <p:spPr bwMode="auto">
          <a:xfrm>
            <a:off x="1346200" y="9450388"/>
            <a:ext cx="241300" cy="239712"/>
          </a:xfrm>
          <a:custGeom>
            <a:avLst/>
            <a:gdLst>
              <a:gd name="T0" fmla="*/ 120446 w 240665"/>
              <a:gd name="T1" fmla="*/ 0 h 240665"/>
              <a:gd name="T2" fmla="*/ 73563 w 240665"/>
              <a:gd name="T3" fmla="*/ 9403 h 240665"/>
              <a:gd name="T4" fmla="*/ 35278 w 240665"/>
              <a:gd name="T5" fmla="*/ 35046 h 240665"/>
              <a:gd name="T6" fmla="*/ 9465 w 240665"/>
              <a:gd name="T7" fmla="*/ 73078 h 240665"/>
              <a:gd name="T8" fmla="*/ 0 w 240665"/>
              <a:gd name="T9" fmla="*/ 119653 h 240665"/>
              <a:gd name="T10" fmla="*/ 9465 w 240665"/>
              <a:gd name="T11" fmla="*/ 166227 h 240665"/>
              <a:gd name="T12" fmla="*/ 35278 w 240665"/>
              <a:gd name="T13" fmla="*/ 204261 h 240665"/>
              <a:gd name="T14" fmla="*/ 73563 w 240665"/>
              <a:gd name="T15" fmla="*/ 229904 h 240665"/>
              <a:gd name="T16" fmla="*/ 120446 w 240665"/>
              <a:gd name="T17" fmla="*/ 239307 h 240665"/>
              <a:gd name="T18" fmla="*/ 167328 w 240665"/>
              <a:gd name="T19" fmla="*/ 229904 h 240665"/>
              <a:gd name="T20" fmla="*/ 205614 w 240665"/>
              <a:gd name="T21" fmla="*/ 204261 h 240665"/>
              <a:gd name="T22" fmla="*/ 231427 w 240665"/>
              <a:gd name="T23" fmla="*/ 166227 h 240665"/>
              <a:gd name="T24" fmla="*/ 240892 w 240665"/>
              <a:gd name="T25" fmla="*/ 119653 h 240665"/>
              <a:gd name="T26" fmla="*/ 231427 w 240665"/>
              <a:gd name="T27" fmla="*/ 73078 h 240665"/>
              <a:gd name="T28" fmla="*/ 205614 w 240665"/>
              <a:gd name="T29" fmla="*/ 35046 h 240665"/>
              <a:gd name="T30" fmla="*/ 167328 w 240665"/>
              <a:gd name="T31" fmla="*/ 9403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9219" name="object 3"/>
          <p:cNvSpPr>
            <a:spLocks/>
          </p:cNvSpPr>
          <p:nvPr/>
        </p:nvSpPr>
        <p:spPr bwMode="auto">
          <a:xfrm>
            <a:off x="1397000" y="9502775"/>
            <a:ext cx="130175" cy="134938"/>
          </a:xfrm>
          <a:custGeom>
            <a:avLst/>
            <a:gdLst>
              <a:gd name="T0" fmla="*/ 130027 w 128905"/>
              <a:gd name="T1" fmla="*/ 0 h 135890"/>
              <a:gd name="T2" fmla="*/ 38879 w 128905"/>
              <a:gd name="T3" fmla="*/ 21488 h 135890"/>
              <a:gd name="T4" fmla="*/ 70416 w 128905"/>
              <a:gd name="T5" fmla="*/ 40292 h 135890"/>
              <a:gd name="T6" fmla="*/ 40867 w 128905"/>
              <a:gd name="T7" fmla="*/ 58868 h 135890"/>
              <a:gd name="T8" fmla="*/ 7901 w 128905"/>
              <a:gd name="T9" fmla="*/ 89940 h 135890"/>
              <a:gd name="T10" fmla="*/ 0 w 128905"/>
              <a:gd name="T11" fmla="*/ 119372 h 135890"/>
              <a:gd name="T12" fmla="*/ 5174 w 128905"/>
              <a:gd name="T13" fmla="*/ 129742 h 135890"/>
              <a:gd name="T14" fmla="*/ 15892 w 128905"/>
              <a:gd name="T15" fmla="*/ 134465 h 135890"/>
              <a:gd name="T16" fmla="*/ 29940 w 128905"/>
              <a:gd name="T17" fmla="*/ 132931 h 135890"/>
              <a:gd name="T18" fmla="*/ 65879 w 128905"/>
              <a:gd name="T19" fmla="*/ 107665 h 135890"/>
              <a:gd name="T20" fmla="*/ 76881 w 128905"/>
              <a:gd name="T21" fmla="*/ 90307 h 135890"/>
              <a:gd name="T22" fmla="*/ 93719 w 128905"/>
              <a:gd name="T23" fmla="*/ 62286 h 135890"/>
              <a:gd name="T24" fmla="*/ 117148 w 128905"/>
              <a:gd name="T25" fmla="*/ 62286 h 135890"/>
              <a:gd name="T26" fmla="*/ 130027 w 128905"/>
              <a:gd name="T27" fmla="*/ 0 h 135890"/>
              <a:gd name="T28" fmla="*/ 117148 w 128905"/>
              <a:gd name="T29" fmla="*/ 62286 h 135890"/>
              <a:gd name="T30" fmla="*/ 93719 w 128905"/>
              <a:gd name="T31" fmla="*/ 62286 h 135890"/>
              <a:gd name="T32" fmla="*/ 111353 w 128905"/>
              <a:gd name="T33" fmla="*/ 90307 h 135890"/>
              <a:gd name="T34" fmla="*/ 117148 w 128905"/>
              <a:gd name="T35" fmla="*/ 62286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9220" name="object 4"/>
          <p:cNvSpPr>
            <a:spLocks/>
          </p:cNvSpPr>
          <p:nvPr/>
        </p:nvSpPr>
        <p:spPr bwMode="auto">
          <a:xfrm>
            <a:off x="0" y="0"/>
            <a:ext cx="6737350" cy="1035050"/>
          </a:xfrm>
          <a:custGeom>
            <a:avLst/>
            <a:gdLst>
              <a:gd name="T0" fmla="*/ 6401777 w 6737350"/>
              <a:gd name="T1" fmla="*/ 0 h 1035050"/>
              <a:gd name="T2" fmla="*/ 0 w 6737350"/>
              <a:gd name="T3" fmla="*/ 0 h 1035050"/>
              <a:gd name="T4" fmla="*/ 0 w 6737350"/>
              <a:gd name="T5" fmla="*/ 1034491 h 1035050"/>
              <a:gd name="T6" fmla="*/ 5562727 w 6737350"/>
              <a:gd name="T7" fmla="*/ 1033691 h 1035050"/>
              <a:gd name="T8" fmla="*/ 6737083 w 6737350"/>
              <a:gd name="T9" fmla="*/ 2349 h 1035050"/>
              <a:gd name="T10" fmla="*/ 6401777 w 6737350"/>
              <a:gd name="T11" fmla="*/ 0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37350" h="1035050">
                <a:moveTo>
                  <a:pt x="6401777" y="0"/>
                </a:moveTo>
                <a:lnTo>
                  <a:pt x="0" y="0"/>
                </a:lnTo>
                <a:lnTo>
                  <a:pt x="0" y="1034491"/>
                </a:lnTo>
                <a:lnTo>
                  <a:pt x="5562727" y="1033691"/>
                </a:lnTo>
                <a:lnTo>
                  <a:pt x="6737083" y="2349"/>
                </a:lnTo>
                <a:lnTo>
                  <a:pt x="6401777" y="0"/>
                </a:lnTo>
                <a:close/>
              </a:path>
            </a:pathLst>
          </a:custGeom>
          <a:solidFill>
            <a:srgbClr val="217A2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673350" y="3651250"/>
            <a:ext cx="2427288" cy="317500"/>
          </a:xfrm>
          <a:prstGeom prst="rect">
            <a:avLst/>
          </a:prstGeom>
        </p:spPr>
        <p:txBody>
          <a:bodyPr lIns="0" tIns="0" rIns="0" bIns="0">
            <a:spAutoFit/>
          </a:bodyPr>
          <a:lstStyle/>
          <a:p>
            <a:pPr marL="12700" fontAlgn="auto">
              <a:spcBef>
                <a:spcPts val="0"/>
              </a:spcBef>
              <a:spcAft>
                <a:spcPts val="0"/>
              </a:spcAft>
              <a:defRPr/>
            </a:pPr>
            <a:r>
              <a:rPr sz="2000" spc="-10" dirty="0">
                <a:latin typeface="Calibri"/>
                <a:cs typeface="Calibri"/>
              </a:rPr>
              <a:t>Platz </a:t>
            </a:r>
            <a:r>
              <a:rPr sz="2000" spc="-35" dirty="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9142413" y="9391650"/>
            <a:ext cx="5907087" cy="406400"/>
          </a:xfrm>
          <a:prstGeom prst="rect">
            <a:avLst/>
          </a:prstGeom>
        </p:spPr>
        <p:txBody>
          <a:bodyPr lIns="0" tIns="0" rIns="0" bIns="0">
            <a:spAutoFit/>
          </a:bodyPr>
          <a:lstStyle/>
          <a:p>
            <a:pPr marL="12700" fontAlgn="auto">
              <a:lnSpc>
                <a:spcPts val="3095"/>
              </a:lnSpc>
              <a:spcBef>
                <a:spcPts val="0"/>
              </a:spcBef>
              <a:spcAft>
                <a:spcPts val="0"/>
              </a:spcAft>
              <a:defRPr/>
            </a:pPr>
            <a:r>
              <a:rPr sz="3000" spc="-25" dirty="0">
                <a:latin typeface="Calibri"/>
                <a:cs typeface="Calibri"/>
              </a:rPr>
              <a:t>individuell </a:t>
            </a:r>
            <a:r>
              <a:rPr sz="3000" spc="-70" dirty="0">
                <a:latin typeface="Calibri"/>
                <a:cs typeface="Calibri"/>
              </a:rPr>
              <a:t>fördern </a:t>
            </a:r>
            <a:r>
              <a:rPr sz="3000" spc="-145" dirty="0">
                <a:latin typeface="Calibri"/>
                <a:cs typeface="Calibri"/>
              </a:rPr>
              <a:t>– </a:t>
            </a:r>
            <a:r>
              <a:rPr sz="3000" spc="-40" dirty="0">
                <a:latin typeface="Calibri"/>
                <a:cs typeface="Calibri"/>
              </a:rPr>
              <a:t>gemeinsam</a:t>
            </a:r>
            <a:r>
              <a:rPr sz="3000" spc="120" dirty="0">
                <a:latin typeface="Calibri"/>
                <a:cs typeface="Calibri"/>
              </a:rPr>
              <a:t> </a:t>
            </a:r>
            <a:r>
              <a:rPr sz="3000" spc="-65" dirty="0">
                <a:latin typeface="Calibri"/>
                <a:cs typeface="Calibri"/>
              </a:rPr>
              <a:t>lernen</a:t>
            </a:r>
            <a:endParaRPr sz="3000">
              <a:latin typeface="Calibri"/>
              <a:cs typeface="Calibri"/>
            </a:endParaRPr>
          </a:p>
        </p:txBody>
      </p:sp>
      <p:sp>
        <p:nvSpPr>
          <p:cNvPr id="6" name="object 6"/>
          <p:cNvSpPr txBox="1"/>
          <p:nvPr/>
        </p:nvSpPr>
        <p:spPr>
          <a:xfrm>
            <a:off x="14808200" y="644525"/>
            <a:ext cx="177800" cy="349250"/>
          </a:xfrm>
          <a:prstGeom prst="rect">
            <a:avLst/>
          </a:prstGeom>
        </p:spPr>
        <p:txBody>
          <a:bodyPr lIns="0" tIns="0" rIns="0" bIns="0">
            <a:spAutoFit/>
          </a:bodyPr>
          <a:lstStyle/>
          <a:p>
            <a:pPr marL="12700" fontAlgn="auto">
              <a:spcBef>
                <a:spcPts val="0"/>
              </a:spcBef>
              <a:spcAft>
                <a:spcPts val="0"/>
              </a:spcAft>
              <a:defRPr/>
            </a:pPr>
            <a:r>
              <a:rPr sz="2200" spc="80" dirty="0">
                <a:latin typeface="Calibri"/>
                <a:cs typeface="Calibri"/>
              </a:rPr>
              <a:t>6</a:t>
            </a:r>
            <a:endParaRPr sz="2200">
              <a:latin typeface="Calibri"/>
              <a:cs typeface="Calibri"/>
            </a:endParaRPr>
          </a:p>
        </p:txBody>
      </p:sp>
      <p:sp>
        <p:nvSpPr>
          <p:cNvPr id="9" name="object 7"/>
          <p:cNvSpPr txBox="1"/>
          <p:nvPr/>
        </p:nvSpPr>
        <p:spPr>
          <a:xfrm>
            <a:off x="1649398" y="9334500"/>
            <a:ext cx="6554801" cy="423193"/>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lang="de-DE" sz="3400" dirty="0">
              <a:latin typeface="Calibri Light"/>
              <a:cs typeface="Calibri Light"/>
            </a:endParaRPr>
          </a:p>
        </p:txBody>
      </p:sp>
    </p:spTree>
    <p:extLst>
      <p:ext uri="{BB962C8B-B14F-4D97-AF65-F5344CB8AC3E}">
        <p14:creationId xmlns:p14="http://schemas.microsoft.com/office/powerpoint/2010/main" val="422441543"/>
      </p:ext>
    </p:extLst>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7825" cy="1030605"/>
          </a:xfrm>
          <a:custGeom>
            <a:avLst/>
            <a:gdLst/>
            <a:ahLst/>
            <a:cxnLst/>
            <a:rect l="l" t="t" r="r" b="b"/>
            <a:pathLst>
              <a:path w="6727825" h="1030605">
                <a:moveTo>
                  <a:pt x="6727583" y="0"/>
                </a:moveTo>
                <a:lnTo>
                  <a:pt x="0" y="0"/>
                </a:lnTo>
                <a:lnTo>
                  <a:pt x="0" y="1030300"/>
                </a:lnTo>
                <a:lnTo>
                  <a:pt x="5555322" y="1029500"/>
                </a:lnTo>
                <a:lnTo>
                  <a:pt x="6727583" y="0"/>
                </a:lnTo>
                <a:close/>
              </a:path>
            </a:pathLst>
          </a:custGeom>
          <a:solidFill>
            <a:srgbClr val="187D36"/>
          </a:solidFill>
        </p:spPr>
        <p:txBody>
          <a:bodyPr wrap="square" lIns="0" tIns="0" rIns="0" bIns="0" rtlCol="0"/>
          <a:lstStyle/>
          <a:p>
            <a:endParaRPr/>
          </a:p>
        </p:txBody>
      </p:sp>
      <p:sp>
        <p:nvSpPr>
          <p:cNvPr id="4" name="object 4"/>
          <p:cNvSpPr/>
          <p:nvPr/>
        </p:nvSpPr>
        <p:spPr>
          <a:xfrm>
            <a:off x="1295400" y="9438741"/>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46968" y="9491071"/>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p:nvPr/>
        </p:nvSpPr>
        <p:spPr>
          <a:xfrm>
            <a:off x="12416611" y="1065695"/>
            <a:ext cx="2569387" cy="366250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416611" y="4804143"/>
            <a:ext cx="2569387" cy="35896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853980" y="1058672"/>
            <a:ext cx="2495003" cy="367111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853980" y="4804143"/>
            <a:ext cx="2495003" cy="3590556"/>
          </a:xfrm>
          <a:prstGeom prst="rect">
            <a:avLst/>
          </a:prstGeom>
          <a:blipFill>
            <a:blip r:embed="rId6" cstate="print"/>
            <a:stretch>
              <a:fillRect/>
            </a:stretch>
          </a:blipFill>
        </p:spPr>
        <p:txBody>
          <a:bodyPr wrap="square" lIns="0" tIns="0" rIns="0" bIns="0" rtlCol="0"/>
          <a:lstStyle/>
          <a:p>
            <a:endParaRPr/>
          </a:p>
        </p:txBody>
      </p:sp>
      <p:grpSp>
        <p:nvGrpSpPr>
          <p:cNvPr id="16" name="Gruppieren 15"/>
          <p:cNvGrpSpPr/>
          <p:nvPr/>
        </p:nvGrpSpPr>
        <p:grpSpPr>
          <a:xfrm>
            <a:off x="994052" y="1759337"/>
            <a:ext cx="8581748" cy="5606663"/>
            <a:chOff x="990600" y="2979699"/>
            <a:chExt cx="4992370" cy="4141133"/>
          </a:xfrm>
        </p:grpSpPr>
        <p:sp>
          <p:nvSpPr>
            <p:cNvPr id="2" name="object 2"/>
            <p:cNvSpPr txBox="1"/>
            <p:nvPr/>
          </p:nvSpPr>
          <p:spPr>
            <a:xfrm>
              <a:off x="1257300" y="2979699"/>
              <a:ext cx="4725670" cy="4141133"/>
            </a:xfrm>
            <a:prstGeom prst="rect">
              <a:avLst/>
            </a:prstGeom>
          </p:spPr>
          <p:txBody>
            <a:bodyPr vert="horz" wrap="square" lIns="0" tIns="0" rIns="0" bIns="0" rtlCol="0">
              <a:spAutoFit/>
            </a:bodyPr>
            <a:lstStyle/>
            <a:p>
              <a:pPr marL="12700">
                <a:lnSpc>
                  <a:spcPct val="100000"/>
                </a:lnSpc>
              </a:pPr>
              <a:r>
                <a:rPr sz="3200" b="1" spc="-10" dirty="0">
                  <a:solidFill>
                    <a:srgbClr val="B7274C"/>
                  </a:solidFill>
                  <a:latin typeface="Calibri"/>
                  <a:cs typeface="Calibri"/>
                </a:rPr>
                <a:t>Hilfe </a:t>
              </a:r>
              <a:r>
                <a:rPr sz="3200" b="1" dirty="0">
                  <a:solidFill>
                    <a:srgbClr val="B7274C"/>
                  </a:solidFill>
                  <a:latin typeface="Calibri"/>
                  <a:cs typeface="Calibri"/>
                </a:rPr>
                <a:t>beim </a:t>
              </a:r>
              <a:r>
                <a:rPr sz="3200" b="1" spc="-10" dirty="0">
                  <a:solidFill>
                    <a:srgbClr val="B7274C"/>
                  </a:solidFill>
                  <a:latin typeface="Calibri"/>
                  <a:cs typeface="Calibri"/>
                </a:rPr>
                <a:t>Einstieg </a:t>
              </a:r>
              <a:r>
                <a:rPr sz="3200" b="1" dirty="0">
                  <a:solidFill>
                    <a:srgbClr val="B7274C"/>
                  </a:solidFill>
                  <a:latin typeface="Calibri"/>
                  <a:cs typeface="Calibri"/>
                </a:rPr>
                <a:t>ins</a:t>
              </a:r>
              <a:r>
                <a:rPr sz="3200" b="1" spc="-30" dirty="0">
                  <a:solidFill>
                    <a:srgbClr val="B7274C"/>
                  </a:solidFill>
                  <a:latin typeface="Calibri"/>
                  <a:cs typeface="Calibri"/>
                </a:rPr>
                <a:t> </a:t>
              </a:r>
              <a:r>
                <a:rPr sz="3200" b="1" spc="-5" dirty="0">
                  <a:solidFill>
                    <a:srgbClr val="B7274C"/>
                  </a:solidFill>
                  <a:latin typeface="Calibri"/>
                  <a:cs typeface="Calibri"/>
                </a:rPr>
                <a:t>Berufsleben</a:t>
              </a:r>
              <a:endParaRPr sz="3200" dirty="0">
                <a:latin typeface="Calibri"/>
                <a:cs typeface="Calibri"/>
              </a:endParaRPr>
            </a:p>
            <a:p>
              <a:pPr marL="12700" marR="114935">
                <a:lnSpc>
                  <a:spcPct val="100000"/>
                </a:lnSpc>
                <a:spcBef>
                  <a:spcPts val="1120"/>
                </a:spcBef>
              </a:pPr>
              <a:r>
                <a:rPr sz="2800" b="0" dirty="0">
                  <a:latin typeface="Calibri Light"/>
                  <a:cs typeface="Calibri Light"/>
                </a:rPr>
                <a:t>Zur </a:t>
              </a:r>
              <a:r>
                <a:rPr sz="2800" b="0" spc="-10" dirty="0">
                  <a:latin typeface="Calibri Light"/>
                  <a:cs typeface="Calibri Light"/>
                </a:rPr>
                <a:t>Auswahl stehen </a:t>
              </a:r>
              <a:r>
                <a:rPr sz="2800" b="0" spc="-5" dirty="0">
                  <a:latin typeface="Calibri Light"/>
                  <a:cs typeface="Calibri Light"/>
                </a:rPr>
                <a:t>Hauswirtschaft </a:t>
              </a:r>
              <a:r>
                <a:rPr sz="2800" b="0" dirty="0">
                  <a:latin typeface="Calibri Light"/>
                  <a:cs typeface="Calibri Light"/>
                </a:rPr>
                <a:t>und  </a:t>
              </a:r>
              <a:r>
                <a:rPr sz="2800" b="0" spc="-5" dirty="0">
                  <a:latin typeface="Calibri Light"/>
                  <a:cs typeface="Calibri Light"/>
                </a:rPr>
                <a:t>Sozialwesen </a:t>
              </a:r>
              <a:r>
                <a:rPr sz="2800" b="0" dirty="0">
                  <a:latin typeface="Calibri Light"/>
                  <a:cs typeface="Calibri Light"/>
                </a:rPr>
                <a:t>(HuS), </a:t>
              </a:r>
              <a:r>
                <a:rPr sz="2800" b="0" spc="-30" dirty="0">
                  <a:latin typeface="Calibri Light"/>
                  <a:cs typeface="Calibri Light"/>
                </a:rPr>
                <a:t>Technik </a:t>
              </a:r>
              <a:r>
                <a:rPr sz="2800" b="0" dirty="0">
                  <a:latin typeface="Calibri Light"/>
                  <a:cs typeface="Calibri Light"/>
                </a:rPr>
                <a:t>und </a:t>
              </a:r>
              <a:r>
                <a:rPr lang="de-DE" sz="2800" b="0" spc="-5" dirty="0" smtClean="0">
                  <a:latin typeface="Calibri Light"/>
                  <a:cs typeface="Calibri Light"/>
                </a:rPr>
                <a:t>Naturwissen</a:t>
              </a:r>
              <a:r>
                <a:rPr lang="de-DE" sz="2800" b="0" spc="-10" dirty="0" smtClean="0">
                  <a:latin typeface="Calibri Light"/>
                  <a:cs typeface="Calibri Light"/>
                </a:rPr>
                <a:t>schaft</a:t>
              </a:r>
              <a:r>
                <a:rPr sz="2800" b="0" spc="-10" dirty="0" smtClean="0">
                  <a:latin typeface="Calibri Light"/>
                  <a:cs typeface="Calibri Light"/>
                </a:rPr>
                <a:t> </a:t>
              </a:r>
              <a:r>
                <a:rPr sz="2800" b="0" spc="-25" dirty="0">
                  <a:latin typeface="Calibri Light"/>
                  <a:cs typeface="Calibri Light"/>
                </a:rPr>
                <a:t>(TuN), </a:t>
              </a:r>
              <a:r>
                <a:rPr sz="2800" b="0" spc="-10" dirty="0">
                  <a:latin typeface="Calibri Light"/>
                  <a:cs typeface="Calibri Light"/>
                </a:rPr>
                <a:t>Wirtschaft </a:t>
              </a:r>
              <a:r>
                <a:rPr sz="2800" b="0" dirty="0">
                  <a:latin typeface="Calibri Light"/>
                  <a:cs typeface="Calibri Light"/>
                </a:rPr>
                <a:t>und </a:t>
              </a:r>
              <a:r>
                <a:rPr sz="2800" b="0" spc="-15" dirty="0">
                  <a:latin typeface="Calibri Light"/>
                  <a:cs typeface="Calibri Light"/>
                </a:rPr>
                <a:t>Verwaltung  (WuV) </a:t>
              </a:r>
              <a:r>
                <a:rPr sz="2800" b="0" dirty="0">
                  <a:latin typeface="Calibri Light"/>
                  <a:cs typeface="Calibri Light"/>
                </a:rPr>
                <a:t>und</a:t>
              </a:r>
              <a:r>
                <a:rPr sz="2800" b="0" spc="-55" dirty="0">
                  <a:latin typeface="Calibri Light"/>
                  <a:cs typeface="Calibri Light"/>
                </a:rPr>
                <a:t> </a:t>
              </a:r>
              <a:r>
                <a:rPr sz="2800" b="0" spc="-10" dirty="0">
                  <a:latin typeface="Calibri Light"/>
                  <a:cs typeface="Calibri Light"/>
                </a:rPr>
                <a:t>Französisch.</a:t>
              </a:r>
              <a:endParaRPr sz="2800" dirty="0">
                <a:latin typeface="Calibri Light"/>
                <a:cs typeface="Calibri Light"/>
              </a:endParaRPr>
            </a:p>
            <a:p>
              <a:pPr marL="12700">
                <a:lnSpc>
                  <a:spcPct val="100000"/>
                </a:lnSpc>
                <a:spcBef>
                  <a:spcPts val="1200"/>
                </a:spcBef>
              </a:pPr>
              <a:r>
                <a:rPr lang="de-DE" sz="2800" b="0" dirty="0" smtClean="0">
                  <a:latin typeface="Calibri Light"/>
                  <a:cs typeface="Calibri Light"/>
                </a:rPr>
                <a:t> </a:t>
              </a:r>
              <a:endParaRPr sz="2800" dirty="0">
                <a:latin typeface="Times New Roman"/>
                <a:cs typeface="Times New Roman"/>
              </a:endParaRPr>
            </a:p>
            <a:p>
              <a:pPr>
                <a:lnSpc>
                  <a:spcPct val="100000"/>
                </a:lnSpc>
              </a:pPr>
              <a:endParaRPr sz="2800" dirty="0">
                <a:latin typeface="Times New Roman"/>
                <a:cs typeface="Times New Roman"/>
              </a:endParaRPr>
            </a:p>
            <a:p>
              <a:pPr marL="25400">
                <a:lnSpc>
                  <a:spcPct val="100000"/>
                </a:lnSpc>
                <a:spcBef>
                  <a:spcPts val="1235"/>
                </a:spcBef>
              </a:pPr>
              <a:r>
                <a:rPr sz="3200" b="1" spc="-25" dirty="0">
                  <a:solidFill>
                    <a:srgbClr val="B7274C"/>
                  </a:solidFill>
                  <a:latin typeface="Calibri"/>
                  <a:cs typeface="Calibri"/>
                </a:rPr>
                <a:t>Weitere </a:t>
              </a:r>
              <a:r>
                <a:rPr sz="3200" b="1" spc="-10" dirty="0">
                  <a:solidFill>
                    <a:srgbClr val="B7274C"/>
                  </a:solidFill>
                  <a:latin typeface="Calibri"/>
                  <a:cs typeface="Calibri"/>
                </a:rPr>
                <a:t>Angebote </a:t>
              </a:r>
              <a:r>
                <a:rPr sz="3200" b="1" spc="-5" dirty="0">
                  <a:solidFill>
                    <a:srgbClr val="B7274C"/>
                  </a:solidFill>
                  <a:latin typeface="Calibri"/>
                  <a:cs typeface="Calibri"/>
                </a:rPr>
                <a:t>der</a:t>
              </a:r>
              <a:r>
                <a:rPr sz="3200" b="1" spc="-20" dirty="0">
                  <a:solidFill>
                    <a:srgbClr val="B7274C"/>
                  </a:solidFill>
                  <a:latin typeface="Calibri"/>
                  <a:cs typeface="Calibri"/>
                </a:rPr>
                <a:t> </a:t>
              </a:r>
              <a:r>
                <a:rPr sz="3200" b="1" dirty="0">
                  <a:solidFill>
                    <a:srgbClr val="B7274C"/>
                  </a:solidFill>
                  <a:latin typeface="Calibri"/>
                  <a:cs typeface="Calibri"/>
                </a:rPr>
                <a:t>Schulen</a:t>
              </a:r>
              <a:endParaRPr sz="3200" dirty="0">
                <a:latin typeface="Calibri"/>
                <a:cs typeface="Calibri"/>
              </a:endParaRPr>
            </a:p>
            <a:p>
              <a:pPr marL="25400" marR="5080">
                <a:lnSpc>
                  <a:spcPct val="100000"/>
                </a:lnSpc>
                <a:spcBef>
                  <a:spcPts val="1120"/>
                </a:spcBef>
              </a:pPr>
              <a:r>
                <a:rPr sz="2800" b="0" spc="-10" dirty="0">
                  <a:latin typeface="Calibri Light"/>
                  <a:cs typeface="Calibri Light"/>
                </a:rPr>
                <a:t>Jede</a:t>
              </a:r>
              <a:r>
                <a:rPr sz="2800" b="0" spc="-135" dirty="0">
                  <a:latin typeface="Calibri Light"/>
                  <a:cs typeface="Calibri Light"/>
                </a:rPr>
                <a:t> </a:t>
              </a:r>
              <a:r>
                <a:rPr sz="2800" b="0" spc="-10" dirty="0">
                  <a:latin typeface="Calibri Light"/>
                  <a:cs typeface="Calibri Light"/>
                </a:rPr>
                <a:t>Schule</a:t>
              </a:r>
              <a:r>
                <a:rPr sz="2800" b="0" spc="-135" dirty="0">
                  <a:latin typeface="Calibri Light"/>
                  <a:cs typeface="Calibri Light"/>
                </a:rPr>
                <a:t> </a:t>
              </a:r>
              <a:r>
                <a:rPr sz="2800" b="0" spc="-15" dirty="0">
                  <a:latin typeface="Calibri Light"/>
                  <a:cs typeface="Calibri Light"/>
                </a:rPr>
                <a:t>hat</a:t>
              </a:r>
              <a:r>
                <a:rPr sz="2800" b="0" spc="-140" dirty="0">
                  <a:latin typeface="Calibri Light"/>
                  <a:cs typeface="Calibri Light"/>
                </a:rPr>
                <a:t> </a:t>
              </a:r>
              <a:r>
                <a:rPr sz="2800" b="0" spc="-10" dirty="0">
                  <a:latin typeface="Calibri Light"/>
                  <a:cs typeface="Calibri Light"/>
                </a:rPr>
                <a:t>die</a:t>
              </a:r>
              <a:r>
                <a:rPr sz="2800" b="0" spc="-135" dirty="0">
                  <a:latin typeface="Calibri Light"/>
                  <a:cs typeface="Calibri Light"/>
                </a:rPr>
                <a:t> </a:t>
              </a:r>
              <a:r>
                <a:rPr sz="2800" b="0" spc="-15" dirty="0">
                  <a:latin typeface="Calibri Light"/>
                  <a:cs typeface="Calibri Light"/>
                </a:rPr>
                <a:t>Möglichkeit,</a:t>
              </a:r>
              <a:r>
                <a:rPr sz="2800" b="0" spc="-140" dirty="0">
                  <a:latin typeface="Calibri Light"/>
                  <a:cs typeface="Calibri Light"/>
                </a:rPr>
                <a:t> </a:t>
              </a:r>
              <a:r>
                <a:rPr sz="2800" b="0" spc="-20" dirty="0">
                  <a:latin typeface="Calibri Light"/>
                  <a:cs typeface="Calibri Light"/>
                </a:rPr>
                <a:t>weitere</a:t>
              </a:r>
              <a:r>
                <a:rPr sz="2800" b="0" spc="-135" dirty="0">
                  <a:latin typeface="Calibri Light"/>
                  <a:cs typeface="Calibri Light"/>
                </a:rPr>
                <a:t> </a:t>
              </a:r>
              <a:r>
                <a:rPr sz="2800" b="0" spc="-15" dirty="0">
                  <a:latin typeface="Calibri Light"/>
                  <a:cs typeface="Calibri Light"/>
                </a:rPr>
                <a:t>eigene  Wahlpflichtfächer </a:t>
              </a:r>
              <a:r>
                <a:rPr sz="2800" b="0" spc="-5" dirty="0">
                  <a:latin typeface="Calibri Light"/>
                  <a:cs typeface="Calibri Light"/>
                </a:rPr>
                <a:t>einzurichten, </a:t>
              </a:r>
              <a:r>
                <a:rPr sz="2800" b="0" spc="40" dirty="0">
                  <a:latin typeface="Calibri Light"/>
                  <a:cs typeface="Calibri Light"/>
                </a:rPr>
                <a:t>z.B.</a:t>
              </a:r>
              <a:r>
                <a:rPr sz="2800" b="0" spc="-50" dirty="0">
                  <a:latin typeface="Calibri Light"/>
                  <a:cs typeface="Calibri Light"/>
                </a:rPr>
                <a:t> </a:t>
              </a:r>
              <a:r>
                <a:rPr sz="2800" b="0" dirty="0">
                  <a:latin typeface="Calibri Light"/>
                  <a:cs typeface="Calibri Light"/>
                </a:rPr>
                <a:t>Sport.</a:t>
              </a:r>
              <a:endParaRPr sz="2800" dirty="0">
                <a:latin typeface="Calibri Light"/>
                <a:cs typeface="Calibri Light"/>
              </a:endParaRPr>
            </a:p>
            <a:p>
              <a:pPr marL="25400" marR="610870">
                <a:lnSpc>
                  <a:spcPct val="100000"/>
                </a:lnSpc>
                <a:spcBef>
                  <a:spcPts val="1200"/>
                </a:spcBef>
              </a:pPr>
              <a:r>
                <a:rPr sz="2800" b="0" spc="-15" dirty="0">
                  <a:latin typeface="Calibri Light"/>
                  <a:cs typeface="Calibri Light"/>
                </a:rPr>
                <a:t>Die </a:t>
              </a:r>
              <a:r>
                <a:rPr sz="2800" b="0" spc="-25" dirty="0">
                  <a:latin typeface="Calibri Light"/>
                  <a:cs typeface="Calibri Light"/>
                </a:rPr>
                <a:t>meisten Realschulen </a:t>
              </a:r>
              <a:r>
                <a:rPr sz="2800" b="0" spc="-20" dirty="0">
                  <a:latin typeface="Calibri Light"/>
                  <a:cs typeface="Calibri Light"/>
                </a:rPr>
                <a:t>plus sind</a:t>
              </a:r>
              <a:r>
                <a:rPr sz="2800" b="0" spc="-160" dirty="0">
                  <a:latin typeface="Calibri Light"/>
                  <a:cs typeface="Calibri Light"/>
                </a:rPr>
                <a:t> </a:t>
              </a:r>
              <a:r>
                <a:rPr sz="2800" b="0" spc="-25" dirty="0">
                  <a:latin typeface="Calibri Light"/>
                  <a:cs typeface="Calibri Light"/>
                </a:rPr>
                <a:t>zudem  Ganztagsschulen.</a:t>
              </a:r>
              <a:endParaRPr sz="2800" dirty="0">
                <a:latin typeface="Calibri Light"/>
                <a:cs typeface="Calibri Light"/>
              </a:endParaRPr>
            </a:p>
          </p:txBody>
        </p:sp>
        <p:sp>
          <p:nvSpPr>
            <p:cNvPr id="10" name="object 10"/>
            <p:cNvSpPr/>
            <p:nvPr/>
          </p:nvSpPr>
          <p:spPr>
            <a:xfrm>
              <a:off x="990600" y="3117303"/>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12" name="object 12"/>
          <p:cNvSpPr txBox="1"/>
          <p:nvPr/>
        </p:nvSpPr>
        <p:spPr>
          <a:xfrm>
            <a:off x="14846300" y="645159"/>
            <a:ext cx="159385" cy="348615"/>
          </a:xfrm>
          <a:prstGeom prst="rect">
            <a:avLst/>
          </a:prstGeom>
        </p:spPr>
        <p:txBody>
          <a:bodyPr vert="horz" wrap="square" lIns="0" tIns="0" rIns="0" bIns="0" rtlCol="0">
            <a:spAutoFit/>
          </a:bodyPr>
          <a:lstStyle/>
          <a:p>
            <a:pPr marL="12700">
              <a:lnSpc>
                <a:spcPct val="100000"/>
              </a:lnSpc>
            </a:pPr>
            <a:r>
              <a:rPr lang="de-DE" sz="2200" spc="-65" dirty="0">
                <a:latin typeface="Calibri"/>
                <a:cs typeface="Calibri"/>
              </a:rPr>
              <a:t>8</a:t>
            </a:r>
            <a:endParaRPr sz="2200">
              <a:latin typeface="Calibri"/>
              <a:cs typeface="Calibri"/>
            </a:endParaRPr>
          </a:p>
        </p:txBody>
      </p:sp>
      <p:sp>
        <p:nvSpPr>
          <p:cNvPr id="13" name="object 13"/>
          <p:cNvSpPr txBox="1"/>
          <p:nvPr/>
        </p:nvSpPr>
        <p:spPr>
          <a:xfrm>
            <a:off x="9295777" y="9378948"/>
            <a:ext cx="5727700" cy="406400"/>
          </a:xfrm>
          <a:prstGeom prst="rect">
            <a:avLst/>
          </a:prstGeom>
        </p:spPr>
        <p:txBody>
          <a:bodyPr vert="horz" wrap="square" lIns="0" tIns="0" rIns="0" bIns="0" rtlCol="0">
            <a:spAutoFit/>
          </a:bodyPr>
          <a:lstStyle/>
          <a:p>
            <a:pPr marL="12700">
              <a:lnSpc>
                <a:spcPts val="2950"/>
              </a:lnSpc>
            </a:pPr>
            <a:r>
              <a:rPr sz="3000" b="0" spc="-15" dirty="0">
                <a:latin typeface="Calibri Light"/>
                <a:cs typeface="Calibri Light"/>
              </a:rPr>
              <a:t>Berufe vorbereiten </a:t>
            </a:r>
            <a:r>
              <a:rPr sz="3000" b="0" dirty="0">
                <a:latin typeface="Calibri Light"/>
                <a:cs typeface="Calibri Light"/>
              </a:rPr>
              <a:t>– </a:t>
            </a:r>
            <a:r>
              <a:rPr sz="3000" b="0" spc="-15" dirty="0">
                <a:latin typeface="Calibri Light"/>
                <a:cs typeface="Calibri Light"/>
              </a:rPr>
              <a:t>praktisch</a:t>
            </a:r>
            <a:r>
              <a:rPr sz="3000" b="0" dirty="0">
                <a:latin typeface="Calibri Light"/>
                <a:cs typeface="Calibri Light"/>
              </a:rPr>
              <a:t> lernen</a:t>
            </a:r>
            <a:endParaRPr sz="3000">
              <a:latin typeface="Calibri Light"/>
              <a:cs typeface="Calibri Light"/>
            </a:endParaRPr>
          </a:p>
        </p:txBody>
      </p:sp>
      <p:sp>
        <p:nvSpPr>
          <p:cNvPr id="14" name="object 14"/>
          <p:cNvSpPr txBox="1"/>
          <p:nvPr/>
        </p:nvSpPr>
        <p:spPr>
          <a:xfrm>
            <a:off x="1522399" y="9388500"/>
            <a:ext cx="4858385" cy="432491"/>
          </a:xfrm>
          <a:prstGeom prst="rect">
            <a:avLst/>
          </a:prstGeom>
        </p:spPr>
        <p:txBody>
          <a:bodyPr vert="horz" wrap="square" lIns="0" tIns="0" rIns="0" bIns="0" rtlCol="0">
            <a:spAutoFit/>
          </a:bodyPr>
          <a:lstStyle/>
          <a:p>
            <a:pPr marL="12700">
              <a:lnSpc>
                <a:spcPts val="3329"/>
              </a:lnSpc>
            </a:pPr>
            <a:r>
              <a:rPr sz="3400" b="0" spc="85">
                <a:solidFill>
                  <a:srgbClr val="B7274C"/>
                </a:solidFill>
                <a:latin typeface="Calibri Light"/>
                <a:cs typeface="Calibri Light"/>
              </a:rPr>
              <a:t>DIE</a:t>
            </a:r>
            <a:r>
              <a:rPr sz="3400" b="0" spc="75">
                <a:solidFill>
                  <a:srgbClr val="B7274C"/>
                </a:solidFill>
                <a:latin typeface="Calibri Light"/>
                <a:cs typeface="Calibri Light"/>
              </a:rPr>
              <a:t> </a:t>
            </a:r>
            <a:r>
              <a:rPr sz="3400" b="0" spc="125">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a:solidFill>
                  <a:srgbClr val="B7274C"/>
                </a:solidFill>
                <a:latin typeface="Calibri Light"/>
                <a:cs typeface="Calibri Light"/>
              </a:rPr>
              <a:t>CHER</a:t>
            </a:r>
            <a:endParaRPr sz="3400">
              <a:latin typeface="Calibri Light"/>
              <a:cs typeface="Calibri Light"/>
            </a:endParaRPr>
          </a:p>
        </p:txBody>
      </p:sp>
      <p:sp>
        <p:nvSpPr>
          <p:cNvPr id="15" name="object 14"/>
          <p:cNvSpPr txBox="1"/>
          <p:nvPr/>
        </p:nvSpPr>
        <p:spPr>
          <a:xfrm>
            <a:off x="6985000" y="355600"/>
            <a:ext cx="4858385" cy="432491"/>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a:t>
            </a:r>
            <a:r>
              <a:rPr sz="3400" b="0" spc="75" dirty="0">
                <a:solidFill>
                  <a:srgbClr val="B7274C"/>
                </a:solidFill>
                <a:latin typeface="Calibri Light"/>
                <a:cs typeface="Calibri Light"/>
              </a:rPr>
              <a:t> </a:t>
            </a:r>
            <a:r>
              <a:rPr sz="3400" b="0" spc="125" dirty="0">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dirty="0">
                <a:solidFill>
                  <a:srgbClr val="B7274C"/>
                </a:solidFill>
                <a:latin typeface="Calibri Light"/>
                <a:cs typeface="Calibri Light"/>
              </a:rPr>
              <a:t>CHER</a:t>
            </a:r>
            <a:endParaRPr sz="3400" dirty="0">
              <a:latin typeface="Calibri Light"/>
              <a:cs typeface="Calibri Light"/>
            </a:endParaRPr>
          </a:p>
        </p:txBody>
      </p:sp>
      <p:sp>
        <p:nvSpPr>
          <p:cNvPr id="17" name="object 10"/>
          <p:cNvSpPr/>
          <p:nvPr/>
        </p:nvSpPr>
        <p:spPr>
          <a:xfrm>
            <a:off x="965200" y="5008872"/>
            <a:ext cx="283802" cy="223528"/>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2018</Words>
  <Application>Microsoft Office PowerPoint</Application>
  <PresentationFormat>Benutzerdefiniert</PresentationFormat>
  <Paragraphs>259</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„Ich bin sehr zufrieden mit der Aus-bildung. Es gibt viele Möglichkeiten.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Schönauer-Gragg, Christiane (BM)</dc:creator>
  <cp:lastModifiedBy>Hoffmann, Miriam (BM)</cp:lastModifiedBy>
  <cp:revision>65</cp:revision>
  <cp:lastPrinted>2017-09-28T08:10:59Z</cp:lastPrinted>
  <dcterms:created xsi:type="dcterms:W3CDTF">2017-09-21T06:51:54Z</dcterms:created>
  <dcterms:modified xsi:type="dcterms:W3CDTF">2020-10-01T11:17:39Z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2017-09-21T00:00:00Z</vt:filetime>
  </property>
  <property fmtid="{D5CDD505-2E9C-101B-9397-08002B2CF9AE}" pid="3" name="Creator">
    <vt:lpwstr>Adobe InDesign CS6 (Windows)</vt:lpwstr>
  </property>
  <property fmtid="{D5CDD505-2E9C-101B-9397-08002B2CF9AE}" pid="4" name="LastSaved">
    <vt:filetime>2017-09-21T00:00:00Z</vt:filetime>
  </property>
</Properties>
</file>